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19"/>
  </p:notesMasterIdLst>
  <p:sldIdLst>
    <p:sldId id="256" r:id="rId3"/>
    <p:sldId id="258" r:id="rId4"/>
    <p:sldId id="259" r:id="rId5"/>
    <p:sldId id="260" r:id="rId6"/>
    <p:sldId id="261" r:id="rId7"/>
    <p:sldId id="263" r:id="rId8"/>
    <p:sldId id="264" r:id="rId9"/>
    <p:sldId id="265" r:id="rId10"/>
    <p:sldId id="266" r:id="rId11"/>
    <p:sldId id="267" r:id="rId12"/>
    <p:sldId id="268" r:id="rId13"/>
    <p:sldId id="269" r:id="rId14"/>
    <p:sldId id="271" r:id="rId15"/>
    <p:sldId id="272" r:id="rId16"/>
    <p:sldId id="274" r:id="rId17"/>
    <p:sldId id="275"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p:restoredTop sz="94682"/>
  </p:normalViewPr>
  <p:slideViewPr>
    <p:cSldViewPr snapToGrid="0" snapToObjects="1">
      <p:cViewPr varScale="1">
        <p:scale>
          <a:sx n="119" d="100"/>
          <a:sy n="119" d="100"/>
        </p:scale>
        <p:origin x="8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8ef6754a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8ef6754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8ef6754a3_0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8ef6754a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8ef6754a3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8ef6754a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45ab0ba5c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g45ab0ba5cd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45ab0ba5cd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g45ab0ba5cd_0_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8d402888d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8d402888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6"/>
        <p:cNvGrpSpPr/>
        <p:nvPr/>
      </p:nvGrpSpPr>
      <p:grpSpPr>
        <a:xfrm>
          <a:off x="0" y="0"/>
          <a:ext cx="0" cy="0"/>
          <a:chOff x="0" y="0"/>
          <a:chExt cx="0" cy="0"/>
        </a:xfrm>
      </p:grpSpPr>
      <p:sp>
        <p:nvSpPr>
          <p:cNvPr id="87" name="Google Shape;87;p14"/>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 name="Google Shape;88;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89" name="Google Shape;89;p1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0" name="Google Shape;90;p1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1" name="Google Shape;91;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 name="Google Shape;94;p1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5" name="Google Shape;95;p1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6" name="Google Shape;96;p1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7" name="Google Shape;97;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lstStyle>
            <a:lvl1pPr lvl="0" algn="l" rtl="0">
              <a:spcBef>
                <a:spcPts val="0"/>
              </a:spcBef>
              <a:spcAft>
                <a:spcPts val="0"/>
              </a:spcAft>
              <a:buClr>
                <a:schemeClr val="dk1"/>
              </a:buClr>
              <a:buSzPts val="4000"/>
              <a:buFont typeface="Calibri"/>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 name="Google Shape;100;p16"/>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101" name="Google Shape;101;p1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2" name="Google Shape;102;p1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3" name="Google Shape;103;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6" name="Google Shape;106;p17"/>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07" name="Google Shape;107;p17"/>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08" name="Google Shape;108;p1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9" name="Google Shape;109;p1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0" name="Google Shape;110;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3" name="Google Shape;113;p18"/>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14" name="Google Shape;114;p18"/>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15" name="Google Shape;115;p18"/>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16" name="Google Shape;116;p18"/>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17" name="Google Shape;117;p1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8" name="Google Shape;118;p1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9" name="Google Shape;119;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p1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p1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p2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p2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p21"/>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132" name="Google Shape;132;p21"/>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33" name="Google Shape;133;p2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p2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9" name="Google Shape;139;p22"/>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40" name="Google Shape;140;p2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p2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p23"/>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46" name="Google Shape;146;p2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p2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p24"/>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2" name="Google Shape;152;p2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p2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4" name="Google Shape;154;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5" name="Google Shape;25;p4"/>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1" name="Google Shape;31;p5"/>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8" name="Google Shape;38;p6"/>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7" name="Google Shape;47;p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W"/>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2" name="Google Shape;82;p1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1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W"/>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endParaRPr sz="4400" b="0" i="0" u="none" strike="noStrike" cap="none">
              <a:solidFill>
                <a:schemeClr val="dk1"/>
              </a:solidFill>
              <a:latin typeface="Calibri"/>
              <a:ea typeface="Calibri"/>
              <a:cs typeface="Calibri"/>
              <a:sym typeface="Calibri"/>
            </a:endParaRPr>
          </a:p>
        </p:txBody>
      </p:sp>
      <p:pic>
        <p:nvPicPr>
          <p:cNvPr id="161" name="Google Shape;161;p25" descr="http://www.mssdar.org/henrycounty/images/spirit2.jpg"/>
          <p:cNvPicPr preferRelativeResize="0"/>
          <p:nvPr/>
        </p:nvPicPr>
        <p:blipFill rotWithShape="1">
          <a:blip r:embed="rId3">
            <a:alphaModFix/>
          </a:blip>
          <a:srcRect/>
          <a:stretch/>
        </p:blipFill>
        <p:spPr>
          <a:xfrm>
            <a:off x="-185259" y="-80042"/>
            <a:ext cx="9330902" cy="5483970"/>
          </a:xfrm>
          <a:prstGeom prst="rect">
            <a:avLst/>
          </a:prstGeom>
          <a:noFill/>
          <a:ln>
            <a:noFill/>
          </a:ln>
        </p:spPr>
      </p:pic>
      <p:sp>
        <p:nvSpPr>
          <p:cNvPr id="3" name="Subtitle 2">
            <a:extLst>
              <a:ext uri="{FF2B5EF4-FFF2-40B4-BE49-F238E27FC236}">
                <a16:creationId xmlns:a16="http://schemas.microsoft.com/office/drawing/2014/main" id="{D63075D3-BA0A-CE46-99B8-6175F93D9CB9}"/>
              </a:ext>
            </a:extLst>
          </p:cNvPr>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endParaRPr sz="4400" b="0" i="0" u="none" strike="noStrike" cap="none">
              <a:solidFill>
                <a:schemeClr val="dk1"/>
              </a:solidFill>
              <a:latin typeface="Calibri"/>
              <a:ea typeface="Calibri"/>
              <a:cs typeface="Calibri"/>
              <a:sym typeface="Calibri"/>
            </a:endParaRPr>
          </a:p>
        </p:txBody>
      </p:sp>
      <p:sp>
        <p:nvSpPr>
          <p:cNvPr id="240" name="Google Shape;240;p36"/>
          <p:cNvSpPr txBox="1">
            <a:spLocks noGrp="1"/>
          </p:cNvSpPr>
          <p:nvPr>
            <p:ph type="body" idx="1"/>
          </p:nvPr>
        </p:nvSpPr>
        <p:spPr>
          <a:xfrm>
            <a:off x="-11482" y="3429000"/>
            <a:ext cx="9155482" cy="346344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ZW" sz="3200" b="1" i="0" u="none" strike="noStrike" cap="none">
                <a:solidFill>
                  <a:schemeClr val="dk1"/>
                </a:solidFill>
                <a:latin typeface="Calibri"/>
                <a:ea typeface="Calibri"/>
                <a:cs typeface="Calibri"/>
                <a:sym typeface="Calibri"/>
              </a:rPr>
              <a:t>C.</a:t>
            </a:r>
            <a:r>
              <a:rPr lang="en-ZW" sz="3200" b="0" i="0" u="none" strike="noStrike" cap="none">
                <a:solidFill>
                  <a:schemeClr val="dk1"/>
                </a:solidFill>
                <a:latin typeface="Calibri"/>
                <a:ea typeface="Calibri"/>
                <a:cs typeface="Calibri"/>
                <a:sym typeface="Calibri"/>
              </a:rPr>
              <a:t> The Continental Army faced many obstacles. They ran short of supplies. The size of the army shrank. Soldiers became discouraged. Some soldiers finished their term of service and went home. Others ran away.</a:t>
            </a:r>
            <a:endParaRPr sz="3200" b="0" i="0" u="none" strike="noStrike" cap="none">
              <a:solidFill>
                <a:schemeClr val="dk1"/>
              </a:solidFill>
              <a:latin typeface="Calibri"/>
              <a:ea typeface="Calibri"/>
              <a:cs typeface="Calibri"/>
              <a:sym typeface="Calibri"/>
            </a:endParaRPr>
          </a:p>
        </p:txBody>
      </p:sp>
      <p:pic>
        <p:nvPicPr>
          <p:cNvPr id="241" name="Google Shape;241;p36" descr="http://www.britishbattles.com/images/yorktown/yorktown.jpg"/>
          <p:cNvPicPr preferRelativeResize="0"/>
          <p:nvPr/>
        </p:nvPicPr>
        <p:blipFill rotWithShape="1">
          <a:blip r:embed="rId3">
            <a:alphaModFix/>
          </a:blip>
          <a:srcRect/>
          <a:stretch/>
        </p:blipFill>
        <p:spPr>
          <a:xfrm>
            <a:off x="1219200" y="0"/>
            <a:ext cx="6607302" cy="31480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ZW" sz="4400" b="1" i="0" u="none" strike="noStrike" cap="none">
                <a:solidFill>
                  <a:schemeClr val="dk1"/>
                </a:solidFill>
                <a:latin typeface="Calibri"/>
                <a:ea typeface="Calibri"/>
                <a:cs typeface="Calibri"/>
                <a:sym typeface="Calibri"/>
              </a:rPr>
              <a:t>Discussion</a:t>
            </a:r>
            <a:r>
              <a:rPr lang="en-ZW" sz="4400" b="0" i="0" u="none" strike="noStrike" cap="none">
                <a:solidFill>
                  <a:schemeClr val="dk1"/>
                </a:solidFill>
                <a:latin typeface="Calibri"/>
                <a:ea typeface="Calibri"/>
                <a:cs typeface="Calibri"/>
                <a:sym typeface="Calibri"/>
              </a:rPr>
              <a:t> </a:t>
            </a:r>
            <a:r>
              <a:rPr lang="en-ZW" sz="4400" b="1" i="0" u="none" strike="noStrike" cap="none">
                <a:solidFill>
                  <a:schemeClr val="dk1"/>
                </a:solidFill>
                <a:latin typeface="Calibri"/>
                <a:ea typeface="Calibri"/>
                <a:cs typeface="Calibri"/>
                <a:sym typeface="Calibri"/>
              </a:rPr>
              <a:t>Question</a:t>
            </a:r>
            <a:endParaRPr sz="4400" b="0" i="0" u="none" strike="noStrike" cap="none">
              <a:solidFill>
                <a:schemeClr val="dk1"/>
              </a:solidFill>
              <a:latin typeface="Calibri"/>
              <a:ea typeface="Calibri"/>
              <a:cs typeface="Calibri"/>
              <a:sym typeface="Calibri"/>
            </a:endParaRPr>
          </a:p>
        </p:txBody>
      </p:sp>
      <p:sp>
        <p:nvSpPr>
          <p:cNvPr id="247" name="Google Shape;247;p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ZW" sz="3200" b="0" i="0" u="none" strike="noStrike" cap="none">
                <a:solidFill>
                  <a:schemeClr val="dk1"/>
                </a:solidFill>
                <a:latin typeface="Calibri"/>
                <a:ea typeface="Calibri"/>
                <a:cs typeface="Calibri"/>
                <a:sym typeface="Calibri"/>
              </a:rPr>
              <a:t>What if the term of service for the armed forces had been a mandatory three-year term or the length of the war, not just the one-year term? Would the Americans have had an advantage and won the war earlier?</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8"/>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3" name="Google Shape;253;p38"/>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0"/>
              </a:spcAft>
              <a:buNone/>
            </a:pPr>
            <a:endParaRPr/>
          </a:p>
        </p:txBody>
      </p:sp>
      <p:pic>
        <p:nvPicPr>
          <p:cNvPr id="254" name="Google Shape;254;p38"/>
          <p:cNvPicPr preferRelativeResize="0"/>
          <p:nvPr/>
        </p:nvPicPr>
        <p:blipFill>
          <a:blip r:embed="rId3">
            <a:alphaModFix/>
          </a:blip>
          <a:stretch>
            <a:fillRect/>
          </a:stretch>
        </p:blipFill>
        <p:spPr>
          <a:xfrm>
            <a:off x="0" y="499110"/>
            <a:ext cx="9144000" cy="58597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0"/>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7" name="Google Shape;267;p40"/>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0"/>
              </a:spcAft>
              <a:buNone/>
            </a:pPr>
            <a:r>
              <a:rPr lang="en-ZW" sz="3600">
                <a:solidFill>
                  <a:srgbClr val="222222"/>
                </a:solidFill>
                <a:highlight>
                  <a:srgbClr val="FFFFFF"/>
                </a:highlight>
                <a:latin typeface="Arial"/>
                <a:ea typeface="Arial"/>
                <a:cs typeface="Arial"/>
                <a:sym typeface="Arial"/>
              </a:rPr>
              <a:t>“</a:t>
            </a:r>
            <a:r>
              <a:rPr lang="en-ZW" sz="3600" b="1">
                <a:solidFill>
                  <a:srgbClr val="222222"/>
                </a:solidFill>
                <a:highlight>
                  <a:srgbClr val="FFFFFF"/>
                </a:highlight>
                <a:latin typeface="Arial"/>
                <a:ea typeface="Arial"/>
                <a:cs typeface="Arial"/>
                <a:sym typeface="Arial"/>
              </a:rPr>
              <a:t>THESE are the times that try men's souls</a:t>
            </a:r>
            <a:r>
              <a:rPr lang="en-ZW" sz="3600">
                <a:solidFill>
                  <a:srgbClr val="222222"/>
                </a:solidFill>
                <a:highlight>
                  <a:srgbClr val="FFFFFF"/>
                </a:highlight>
                <a:latin typeface="Arial"/>
                <a:ea typeface="Arial"/>
                <a:cs typeface="Arial"/>
                <a:sym typeface="Arial"/>
              </a:rPr>
              <a:t>. The summer soldier and the sunshine patriot will, in this crisis, shrink from the service of their country; but he that stands by it now, deserves the love and thanks of man and woman.</a:t>
            </a:r>
            <a:endParaRPr sz="3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1"/>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3" name="Google Shape;273;p41"/>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0"/>
              </a:spcAft>
              <a:buNone/>
            </a:pPr>
            <a:endParaRPr/>
          </a:p>
        </p:txBody>
      </p:sp>
      <p:pic>
        <p:nvPicPr>
          <p:cNvPr id="274" name="Google Shape;274;p41"/>
          <p:cNvPicPr preferRelativeResize="0"/>
          <p:nvPr/>
        </p:nvPicPr>
        <p:blipFill>
          <a:blip r:embed="rId3">
            <a:alphaModFix/>
          </a:blip>
          <a:stretch>
            <a:fillRect/>
          </a:stretch>
        </p:blipFill>
        <p:spPr>
          <a:xfrm>
            <a:off x="0" y="0"/>
            <a:ext cx="9143999" cy="6458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43" descr="http://www.powerengineeringint.com/content/dam/pei/online-articles/2014/10/France%20Spain.jpg"/>
          <p:cNvPicPr preferRelativeResize="0"/>
          <p:nvPr/>
        </p:nvPicPr>
        <p:blipFill rotWithShape="1">
          <a:blip r:embed="rId3">
            <a:alphaModFix/>
          </a:blip>
          <a:srcRect/>
          <a:stretch/>
        </p:blipFill>
        <p:spPr>
          <a:xfrm>
            <a:off x="2362200" y="0"/>
            <a:ext cx="5019675" cy="2823575"/>
          </a:xfrm>
          <a:prstGeom prst="rect">
            <a:avLst/>
          </a:prstGeom>
          <a:noFill/>
          <a:ln>
            <a:noFill/>
          </a:ln>
        </p:spPr>
      </p:pic>
      <p:sp>
        <p:nvSpPr>
          <p:cNvPr id="287" name="Google Shape;287;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endParaRPr/>
          </a:p>
        </p:txBody>
      </p:sp>
      <p:sp>
        <p:nvSpPr>
          <p:cNvPr id="288" name="Google Shape;288;p43"/>
          <p:cNvSpPr txBox="1">
            <a:spLocks noGrp="1"/>
          </p:cNvSpPr>
          <p:nvPr>
            <p:ph type="body" idx="1"/>
          </p:nvPr>
        </p:nvSpPr>
        <p:spPr>
          <a:xfrm>
            <a:off x="0" y="2095500"/>
            <a:ext cx="9144000" cy="47625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720"/>
              <a:buChar char="•"/>
            </a:pPr>
            <a:r>
              <a:rPr lang="en-ZW" sz="2720" b="1"/>
              <a:t>Gaining</a:t>
            </a:r>
            <a:r>
              <a:rPr lang="en-ZW" sz="2720"/>
              <a:t> </a:t>
            </a:r>
            <a:r>
              <a:rPr lang="en-ZW" sz="2720" b="1"/>
              <a:t>Allies</a:t>
            </a:r>
            <a:r>
              <a:rPr lang="en-ZW" sz="2720"/>
              <a:t> </a:t>
            </a:r>
            <a:r>
              <a:rPr lang="en-ZW" sz="2720" i="1"/>
              <a:t>(Pages</a:t>
            </a:r>
            <a:r>
              <a:rPr lang="en-ZW" sz="2720"/>
              <a:t> </a:t>
            </a:r>
            <a:r>
              <a:rPr lang="en-ZW" sz="2720" i="1"/>
              <a:t>172–175)</a:t>
            </a:r>
            <a:endParaRPr sz="2720"/>
          </a:p>
          <a:p>
            <a:pPr marL="342900" lvl="0" indent="-342900" algn="l" rtl="0">
              <a:lnSpc>
                <a:spcPct val="80000"/>
              </a:lnSpc>
              <a:spcBef>
                <a:spcPts val="544"/>
              </a:spcBef>
              <a:spcAft>
                <a:spcPts val="0"/>
              </a:spcAft>
              <a:buClr>
                <a:schemeClr val="dk1"/>
              </a:buClr>
              <a:buSzPts val="2720"/>
              <a:buChar char="•"/>
            </a:pPr>
            <a:r>
              <a:rPr lang="en-ZW" sz="2720" b="1"/>
              <a:t>A.</a:t>
            </a:r>
            <a:r>
              <a:rPr lang="en-ZW" sz="2720"/>
              <a:t> European nations helped the American cause. France and Spain were at war with the British in Europe and hated the British. They realized that the Americans had a chance to win their war, so they offered assistance.</a:t>
            </a:r>
            <a:endParaRPr sz="2720"/>
          </a:p>
          <a:p>
            <a:pPr marL="342900" lvl="0" indent="-342900" algn="l" rtl="0">
              <a:lnSpc>
                <a:spcPct val="80000"/>
              </a:lnSpc>
              <a:spcBef>
                <a:spcPts val="544"/>
              </a:spcBef>
              <a:spcAft>
                <a:spcPts val="0"/>
              </a:spcAft>
              <a:buClr>
                <a:schemeClr val="dk1"/>
              </a:buClr>
              <a:buSzPts val="2720"/>
              <a:buChar char="•"/>
            </a:pPr>
            <a:r>
              <a:rPr lang="en-ZW" sz="2720" b="1"/>
              <a:t>B.</a:t>
            </a:r>
            <a:r>
              <a:rPr lang="en-ZW" sz="2720"/>
              <a:t> France at first secretly gave money to help the American war effort and then publicly announced its support. In February 1778, the French and the Americans worked out a trade agreement and an alliance. France declared war on Britain and gave the Americans money, equipment, and troops to fight the British.</a:t>
            </a:r>
            <a:endParaRPr/>
          </a:p>
          <a:p>
            <a:pPr marL="342900" lvl="0" indent="-170180" algn="l" rtl="0">
              <a:lnSpc>
                <a:spcPct val="80000"/>
              </a:lnSpc>
              <a:spcBef>
                <a:spcPts val="544"/>
              </a:spcBef>
              <a:spcAft>
                <a:spcPts val="0"/>
              </a:spcAft>
              <a:buClr>
                <a:schemeClr val="dk1"/>
              </a:buClr>
              <a:buSzPts val="2720"/>
              <a:buNone/>
            </a:pPr>
            <a:endParaRPr sz="2720"/>
          </a:p>
        </p:txBody>
      </p:sp>
      <p:sp>
        <p:nvSpPr>
          <p:cNvPr id="289" name="Google Shape;289;p43" descr="data:image/jpeg;base64,/9j/4AAQSkZJRgABAQAAAQABAAD/2wCEAAkGBxQREhUUEhQUFhUXFxUYGBgYFxcXFxUVFBgXFxQXFxQYHCggGBwlHRQVITEhJSkrLi4uFx8zODMsNygtLisBCgoKDg0OGxAQGywkHyQsLCwsLCwsLCwsLCwsLCwsLCwsLCwsLCwsLCwsLCwsLCwsLCwsLCwsLCwsLCwsLCwsLP/AABEIALkBEAMBEQACEQEDEQH/xAAcAAABBQEBAQAAAAAAAAAAAAAAAgQFBgcDAQj/xABEEAACAQIEAwUECAMGBAcAAAABAgMAEQQSITEFQVEGEyJhcTIzgZEHI0JSgqGxwRRickNTY5LR8CSTovEVFjREc8Lh/8QAGwEAAQUBAQAAAAAAAAAAAAAAAAECAwQFBgf/xAAzEQACAgEEAQMDAgUDBQEAAAAAAQIDEQQFITESIkFREzJhcYEUI5Gx0TOh4RU0QsHwJP/aAAwDAQACEQMRAD8Ayl9661EAmgApQCkAKUApAClAKACgApACgApAPKbkApG0gPSKapxfTA8p4BS5AKMgegUxyS7AW0JG4qFamD6YYH3D+Glz4tBWdrNzVaxDsET6QxpYKNa56y22z1SYrwiSw6HblVNv5HR5H8Eqg5SfjRh4yPWMHGZwp/em8sjYynYk3venIRsSr0NIbkWG6U0XIFqAyJvQB4zAbmnKMpdITJD8W4ooGUa1tbdts5y8pcAVxjc11kUoR5FHuG4W77DSqN+501555AZvvWigE0AFABQAUAFABQAUAFABSAFJkDykbASWpjkBPYd48OiBFSSd1zMzAOsQO0caHw95a5Zmva4A5mud1upds3HPC4J4QwPIQmPzIcOFxIVmWSBQqvkBYriIh4Mtv7RbWJGlVq7nU1JMd454KqD0rqosrC1Unalc0uwHMGBZvKqd2vrrAmcLw2KCPvsUxyk2jijK99Mw3NyCIohzc6nYDnWTdrZWv09EkI5WRcXEYZGCywJAjEAPHnvGToGYMx71Nix0a2o6VSTks8ksoJjpsIQxXppobjToRvVR2NEDixzhcHlNRWWuQniS8CDa9RMkSOMsAB3pWxjQzxMZ3Bp1bjnkRxOXe6UOPIwUDTWJkL00MnGfEBBcmpqqZWvEUCIbFcbOoWuh0uyrh2DsEZLjHbcmtmrRU19IUXgcOZDbeq2uv+hHK4ELJg+z6ggk1zd+8WzTigyTXdhRYVk+Tk8sXBnD716cgE0oHq0jAl8BDCVOa+asrU2aiMvT0BG4q2bTatCry8fUBxqUAoAKACkyB5TcgeE01yAI0LGygk9AL1FOxRWZPAqWSbwPZDEykXQrfXYk2HkNRWXdutMOI8smjRKRPcT4Kvcr3sscc0aMihFzySrqUEoTwpl8QuTmNxcaVhO7ym5Ywm+jRr0F0o8Lr3GPBeKGLAYyOMKJHWPNITr3IOXuV8ySW/zeVT1RU7oRfWSm34psrnDsJ3hrd1OrVKKmCx4fhSruKwrtbbZ2xGiawfCM1rDSqqUpcjoxyN+2OChXDxeDLJ3uQSD7aZWZkk62NipHUipItp4LMUvErXCljzAzeJFYMY9QXA5Zx7N/0q1/D2TjmI3zinyT+HxkJJ8brckgd2pVb/ZXu2JCjzFQWaOfwDcWPcLGSfA6y6XyoTnHrGQH/Kqk9PJDfAR/E2J+VR+OFyGEjxHvTWhGkKZqbga0NmApyZG0KvSYGM5vIFUmpIQcpJAkVTG4tnJua7bRaSFUE0uRw1q+KFAD3hOIySA1nbnQraWIy7RT3rhJQwwR5PLRFCt4M/fevTEAmlAKQDpFKV2pk61LsBBNPSwB5QAUgHlJkAprYHXDYR5SFRSxPIVWt1NcOZMVRb6LbwvsOAolxcqoh1GtlbyU2LSH+gEfzCsfUbt7VL93/guUaOdrwlkmF4hBAMuFhFvvOLX9EBvY9GY+grGttnY8yeToNNsyXNj/AGQxxPEJZBZ3JX7o8KeXgWw/KoksGtXpaq/tiNbU4naysDPs5EplmgY3DxTKBoBmC54819rFOXO1T+bi4zXs0cRfX42Si/yRHBeRrQ3CXJn+xbsLGxF9Kx20GB0ZZmAVTp5VIp5Fw2QvbSdh/DwsR4VeU6/akORb9NFPzqapZyybpIgLWrcrWIJFdvLCpBo4jxjAAE5lBvlbxDTpfVfUWqOdUZdocpNE3huMLJYSG5tYCUm2nJcSAXX0kzr6Vn3aL45JFNPscvhyTZM2axPdvYSZR9pbeGVf5kJ8wKzZ0OI5x+Bn/EG9Q+JG8ilnvQ4YGNi0kpGhrQ14pcobVc0Dirl5AissDzrtoSi1wKJp4BQA5wEWZwPOqOvvVdTEZdlWygWrg2/KTYiHDYa40qLzwwZnT716ehwmgAoAKACgApAPKbkDwmmOQEnwLg0mJdQqsQToFF2a2+Qbac2JAHM1Q1erhVHGefgfCDkXtMRFhFyRKkkml29qJCOhPvnHUgKDsDvXMWWOTyzo9DtLkvKzhfHv/wAEVisQ8rF5GZ3O7Mbn/wDB5VCdFXVCuPjBYRyoHhQKFAEeGRMXEWBszANtlyt4TbzFzU8cuJyO6Q8NQ38kPgyY5GQ7qzKfwm37VrauCsrU/lIxWvYtHCpyxyk2FY0oRTGonYoVVcwbWmMliildo5zJipNbhSqdQcgAP53q9p49IfLoZVtlUKACgAoA0D6KeALj5Zo57th40Hgva0rnwurDVWFmIKkVmXtSmyeHCJDtn2MlwgMhzz4cf2qi+IhH+Mo98g+8PELc6pTrQ5xUilSxlLEEMjaq66o46qf1G451BKOOGQyjg6wPmqKXAxodrBfemeeOhBGJ4Yh5CpqtddDpgVvimB7s6bV0236/60PGXYJ5Eo8RWxGtLbXqlLMXwKJhxAQ3FQW6e2xYkD5JaDj9iBWXPap4yhniSUXHkPOqktruXsLgpj716AhwmgAoAKTIBSZAAKY5pdgeBCdgajlYvkMFm4H2ZMpOa3h1kLEiOAb5piOfSMeJvIa1h6ncZJtR6+SxTRKx4S/YncTjURWiwwKoQFeQ6SThdgwGkceptGunW5rFnNzeWdbodtjSlKfMv7EfTDWCgUKACgAoAjuK4UuVI13B2AFwfESdt/zqatnPb3XzGZH8YkIxPeEe9WOUaWuHUa2HnetjTx+rpvH4yjmrF6iRwgY2J0BrIuUYvxREiew06llHIG59Bqf0qEnj8FISXOzMb3Ys17n7TE/vWrpY+pfgSx8HStQgCgAoFFJvfpr8taSTwsiG8fQpw7usC0nOaRj+FPAPhcMfjWTnJYNAIvSYAy7tr9Hpjz4jh6BgxzT4Q6JL1eL+7k9N/wAjHKCawx3ZmyjQvHcoDZgRZ4mvbLKv2TfS+x5dKq2QRDKDXJ6cZYam1RKpt8EZyn4yqrYG5qzVt1tjzgMFexmLMhro9HoFUuQ6G9aiAL0oC4Y8xtUdk1COWA/PC2BFzvWctzhKLaQmSPfetYURSZAKTIEpwvBqdZNB+tZWs1Vi9NXI6OPcRxBAzhY1sKXT2yhW5WPkHy+Cc4Vw9Yoy0tgPPqdgOp8hrWJrNZO6zEGTQhhckwvC1jAknDQIRdUsBipRyyqdMOh++3i6AVXdkksSeS7pdFO+XoXHz7HHHcQMirGqiOFPdxL7K/zE7u55s2pqBvLyzqtJoq9OuO/kZ0hcCgUKACgAoA7rhToTZAb2LnKDbl1o/Qq26ymvtjbivDX7u9jbMBmKuE109ogD0qSPpfJi7hratRDxiV7i4zQwm/us0B6+El1+FnI+Fa23WYlKL9+f/TMC1cJjODiLrpfSrlujqs5ISTwfEMyS62Ijb5sQv71lX6T6TT/JJX2Ng9x/2/Wrejj2xLAq8QhQAUALUafED9/2/OoNRLEB0FmR9R9lcB/D4PDxWtljW/8AURdvzJrOJiUpQCkAqfarsHBjGM0ZOHxViBMn2gfsyofDIp8xTfFC5ML7RYJUmkgxBEMsbFDIl2w7kWNyPbiv6EVJRNUyzjKGuKZBYvg00YDFcyN7MiHMjDyYafCtirWVSXDx+GRuDRxkw5QeLSpK9XGx4iNwcM1XFIQVenZAkeGTBd1vWXrq5WPiWEIzrjOKsdALU3S7ZVHlvIiRFvvWwOE01sDsuDkuPq3+KkfmarzvrS5kv6i4ZJCCWVgkal2WwKrdz8kBNZKupjlt9jlXJk/FwZlsZ2jhA5XEkx6ZYUNhfq7D0rLncufF9mhp9tutfCHicQWIgwKe8At38uV5R/QtskP4Rfzqt5fBv6faIR5t5/sMZHLEsxJJ3JJJPqTvTDXjCMViKwJoHhQAUALiiLeyCf256nltQMnZCCzJ4JDhfBnxHu1L62utu7X+qU6D0FzRNxgszeEZN+7xjxWslswHY0D3jgbHLEvMbDvZAW89AKzLt2oreILyMu3V6i37pYJ/A8Khg1jjVW5ufFIfWRrtWVdu2on9rwvwQeC9zl2mgM2FmXclCRfXxL4h+YFQ6TUSWojKTfY7BlHZThi4pnw7D2u7bL9lmW48LbjQ3uPKuvuvlQ1YivGCllMY8Nhw4Ch8MjSao2ZpQMymzMQHGtwdBpVyWrvfUuP2IlXHrB5xDhkUeHhdFt37udyfqo2YKRfzsd+lRfxNttjU3nH9x3hFR4REuoB0rZ0qxWVLHyJqyRhQAUATPZPh5xGMw0VtGkTNpfw5gW/6Vb51R1by1Elr+T6hqsPCgApAC9KB82YvFCbE4qUfbnfXqAzZd/K1V9Q+jd2SqM3KUl1g4Qw92S0LPCxvcpbK1/vRNdW+VQqx9Pk0NRtNVnMOGeSosn/qIEk/xIH7mS3/AMbgoT8qs06p1/a8GPds90ekmNm4DhG9nETQHkJ8O1vjLCWAHnar8N0l7pMz7NFZDuLGz9m2XxpNhp0BAYwy5yl/ZzoQGS9rbb1YnucVB8YZVdbROYbBAWsBXL26qc222QhxTgQlF0HiqzoN2nRLE+gTKU+9dyx50wXtjfltuLkAny0NUNwm40SaJKYqU0mXY4sXJWGEf1KZSANtZS2vnXIubO0htOnS5WQbiMpXL3jBfurZF/yoAKTJbhpKYdRQ1ApCwe0AFAoUAFAhIYDhbytlVC76HKNlB5yPtGNvPewNLwl5SeEZWr3ONfpr5ZYJIsFg7jEiSd0Cu4VGMEWfRAy6DXYF7k76VU+rffHOnwl8vtnP22ynLNjbZJrxzFGdIEwsUYkj7yLPIABGvtFxGCAdR4VvvVKzQ1Tg7Lrc47/UYptcJHmB7TSmRe+hjWFp2wwdHZiJkvqQQPASMoO9+VVtRttMYN1zzJLOPwOU3nlForEJgKg6HY6H0O9LF4aYGM9nsQ2F4ikeukjxtbU3BIWw8tK7a5K7TeX4TIM4n+o37YSCHFYlSrK2dnQEWazgNe17DUmptN6q4sinwzztOSHjjGW0MUcYyMSvs3bU87nUbaUunWcv5YSfCIAm9dJWsRSKUnyeU8aFABQBon0LYDvMeZPsxRsfxGyL/wDesy6XlNk8ViJu1RChSgFAEZ2nxogweIlvbJFIfjlNvztQgPnThyWjXzudfl+1U73mR1ezV+NHl8scVCa4UgHoJG1KI0n2MJWb+KXcgqCbDzGpP4RUq+xnJ7tGKuaivYsWHIrLkc+yRw4saiYhlL716iyQXg2IYkb2/cVmbl/oMmo/1EW8Vyp6JHpBSDgoAKACgD0C+1AjkkssneAcEkmey+GxGeQi6xDXRRs8hH2eW58222Qpj52M57Xbg7H9Orr5LzNNBw+C5BWMMASAWZmY2zudyep5cq5uy67cLfCH7IzMKCyyuY2MnHTRRIJxjMPcorqArKLZ3LGwFrHrrWvoKLbKIR5i4P8AqRTkk2R/EcLjcCuCkxDQJ3ReJHVjMxDrqGTKL5QvI9K0JaCv15XEuWv0GKecIisbiFSIhZsUTn79VZIRGZbg5my3YDc2v4eYNO+jXnPjzjH7Ejg0m8lq4N368RZZJ4yZIVllRbsLDwqAT7J53sNOWtYuujp/4PMU+HhCw8vLkuNc2TmOduou54izmw8Ucq/Gxb52O9dlts/qaRL9iCxepMcfSRgM3EoXLMyzRxyaLZsqE3UK2hP+u1T6KeKGl7Ec1yVji+MZsRLa+UMVBNg1hp4suhOhq/pqk/FEdkuxlW6VAoECgBUe/pr8taSTwmBtf0F4DLh55iPbkCA9RGNfzY/Ksjt5LBptKAUAFAFG+mbHd1w1lBsZZI09RfM35KaA9zIUFgo6Ko+QrPm8ybO40VfhRGP4PaaWgoAKAOSANiBcXCxkkC9wbG2Y3Atr+mhqTOIHJ7q/58iWwu2m9Zk++TnWS+HBy3NQvGQM94NgklYhr13u5amylZiSrsksdwFUR2XcKxHwF/2rAe6WW/y5dMWEsTR2hN1HoKrPs9Fpl5Vp/gXSEoUAFAHWOG4zE5V+8dvQdTSpN9FTU6yuhep8/Baez/Zd5RmkDRRbi4yzyjyB90nnuelV9TrKtKsvl/Bzup1tupeOkXjDQLGioihUUWAHLqb7knmTqa5XV6uzUz8p/wBCGMVEiu1+A77CSC5BQGRdbDMguM3IjfQ87VPtd7q1EeO+BtizEpOAl7l8BijAuHhBMckitczBlys7C+YC19T19K7GqxKyUXLL+PhFRrga46CMYRgMTNPIsheNYxI+GWLPq7SMl75Lkm9r2qfKBHLBcKeSRIo4XSV4zIO9kWNXBB8YNiVUjlqdDsKrztrgsyksImUnzhdjvhspSHCOka4UJK0MmLUoxkOUhrp9pb2N200vVW6Cl5xm1JNZURq/BqEDhlUhg4IFmFrN/MLaa+VcXZHxk01j8FpGafS/hbPDJb217s9PCxIv8GPyrpNhszCUPgiuXGR5Pj0nhws0ndHu4ZNJC5JyqragWsSU0Gt9/Krii4OUfyN4fJmRQ7tfMdTfmTqf3re0izMq29BWoVgoAKAOkXOob3iDHR7Po/6NMD3HDcOpFiymQ+sjFv0IrNXRMyz0oBQAUgGS/Tfiw0uDw/LxyMB6qq3Hpnok8RySUw85qJRGNyazmd5CPjFI8oHBQAUAe8N3xUgKWVUSxPiBkdV0FtRlR9afL7cHG7lPytmx3gZL7VRnHBitEtFMVGxNQOKYmDPOG45o38IvXoOu0sLY5kx+cFwgVnjOf7QsR61xF7hGzEfYY3zkieHn6tQdxcH1UkftVmXZ6Ft8/LTQf4HFNLp1jw7NqBp1OgG/P4Gggu1NdSzJknwXhDzk9ymcbd64KwD0fdyOi32onKFa8rHhGHqd1lP01LBduEdmIoSHkPfTCxDMLIh3+ri2X+o3PpWJqt5/8aP6mZ4uTzNk4TWDKTk8t5JEsBTBRrxSFHhkWUMYypzhSwYqNTYp4r6cqsaWcoXRlHvI2SyuTLsHgDLhsQUEjPBIrpHnbKFLXZu4I8TWHPWuzsvjVbBSS9XuVVHORM2OlnjLPiSy7GMvIWN/5fYCi56bbVZawWY4l11g64bi4iXA4hbtLCZ4Wj5lbNksev1q2FUp6Z2SsrkvS8PP5K6lhJkhxzBnB8MhSVfrJJ1lbmob2mVr7jL4dBb961Dd2tk4PiMcDn6Ylq4V2ogliVlV1OoEaRvIQFNhbu1It0rJ1G1an6r4yvkkjZHBXfpMl7/DoBHKrI4YFwimxBDAIWzE7ctLVp7Xo7NNNubWH7BNOUW0mV7C4lhw/KHOQNLFkOQECVo762zWIYbW9k1pSj/NIU/SVjFkX0Fr62uSNddByrZ0MeHIq3Pk4VoEIUAFADrB4fvCqDd2CgdSxCj9ap6t8JEla5yfVWDgEcaILWRVXTbwi37VUJDtQAUAFAGDfSDi++4tO3KBFjHraxt8Xb5VFe8RwaO1V+eoX45IKqR2IUAFAHoFIDeFkXgoLQOxt9biGta2qQKBrb+eVx+GpLniKOD1UvKUn+SS4bEKz7GUiU7o28NQe/I1op/Z/BxGzEi9dZu2ou5gug7LLMy23ArlvCTY1oieGcOaaWRYVaTXPZMmgNg1yzC3it/mrQbUIJ2Px/U6Lb9ylTR4KOSx4TsjiCQckUVubv3jcv7NfCfiaqz1+lh3LJJZuOosWOidwHY6BLGZmxBGwYBIh6QrofxXrOu3v2qj+7KbjKTzN5LF0AsABYACwA6ADasS2+y2XlN5HpJBUQoUAFAAfLf9+VLF4eWIQHA+zRgmbEPO7yvmLhVCRtm1NxqTb1Fbes3Gu6lVQi/bn4ZHGGHlkFxyPBTSt/DwvNOCS7QO0caHrLKDkvz1rT256tR/m9fnsbLDfpK7huFRw2eXEAuDcJB42va4+uPhG41Abc1pyuXRao2y+x8rC/J3k4ooIZIVLD7UzNiGHkveeFRYDYVAvT9qSNWvZ6197b/2OU3F523la3IA2A9FGg+FI1nsvw0VEeooYk63PW5PPzNKkkLqa1KmUV8DKfEWDILZSwbnuBbl5Wqwop8nFP4IzEHxelbOkjitFWz7jlVkjCgAoAtX0cYLvuIYZbXyuJD0tGC/65az9S8zx8EtfCyfSFQDwoAKAPGawueWtAHzS+IMs2JmP9pM7eoLMw+QIqtqH7G9scPVKR7VU6QKUApAB5Mis5BOUXsNydgKdFZZU11v06WyT4lHkMUIsO5iRCAAB3hvJLtzzSEH+mm2t9M4i55Y8wEdU5EJJWFQgzIxOynQ2r02ymE16kNPZeISEasarLR0x5UQJfsLxo4bGRMT4S2V/wCiTwn5HKfhWJv+hjdpnhcos6aeJYN+ry18dmkFABQAUAFABQAz4txOPDRmSVrDYAasx5BRzNWNNpbNRPxgv+BspKK5KRxvirzD/iiUQ6rhEJVmH2TiJRqoOhy7+ldXpdDTplwsy+SfT6K3U89RITGcReRQnhSNfZjjUIi/AbnzNzVltt8nQ6fRVUL0rn5GdIWwoAKAA0CNZQwkkOY72vfbkN9PhVhco4e6HjY4/kjJnzMT1JPzrerj4xSM+by2xFSDAoFAUCGo/QhgM2KmlI93HlB6GRv9E/Osu2XlNsnisRNppgoUAFAEb2lxPdYTESfdhkPyU2oXYHznw9bRLr1P521+VUr3mR1WywxS5fLHFRGwFABSCj3g8iiUMwBWFWnkBXMpCjLEhB0JaRksPLyqWMeMnO7vqMyVaOODZ2JLnMxJLE7libsT6kk1XseXk5lyyycwrAHWqsmNbJDKrbGociGOSb16oAg1GwEruPl8Dp+9VboKUWmOi8M+hexfETiMFC7+2FyP5sml/iAD8a8g3OhU6iUV0a0HmJN1QHhQAUAFAERx3j8eGGX25m9iJdWJO1wLkD4XPKtDRbfZqHnqPyMlNIpnE8eySd5MVlxXJRYxYXoFGzSD5A9Tt1NVNdEPCtF7RbdK7+ZZwv7kC7Ekkkkk3JOpJO5J5046SMVFYQmgcFABQAUAFADDGOFJ15bW016/nVrTx8pJHH7ovC+X9SJroDECgQKAFxDUf721pG8JsDcvoRweXCSy295KQPSMAfqWrI7yyyzRaUQKACgCqfSlie74Xif5lVP+Yyr+9CAxKFbIo/lH56/vVCx5kztNth46aK/cVTC8FAHopAfR04LPGUmjlVvfSO1iQJGjQDCppqFQs722JqaUsLC+Dh9U25yk/kdYSxqhNma2SkUY3NQNiZHKRX1U1G5Y7EyZI+9eqjhBpjASu49R+tQWLhio336PktgIfPMT63N68h3h/wD6Wa9fRYqyx4UAc8TiEjUvIyoo3ZjYfOpK6p2S8YLLEbS7K1iu0rz5hgxZBo2Jl8ESX08JfRj8/Q1vaTZseu7+hH5Sk/GKKpNxERFu4Zmkb3mJf3j9RGD7tPzI6bVt5SXjFYRtaLavH13d/H+SJpptpY4QUChQAUAeMwAuSAPPSgbKSj2zrgsNJN7mKWQfeVDk/wCYbL+dO8X7lG3c6Ie+f0FjBOVDZoVJPhR5UV5AN8gJ0O+jW2pqa/JRs3h/+CRFYhgzE5AdQAmYnMuo1ca3OYHQcqnhJw5izHvuldPymOx2fQm7T4aENqiS4gByp0BuARuDVmG4T6xn8laymHfRzm7NyW8HduekU8Uht1ynKx9KsR3Be6IfpL2ZE4nCGM2cMh5CRGjJ9CwsfnVmGqrl7jHXJHuDiJa1uR+PoaddNKttDYrMkj6N+jnBdzw7DqRYlS59ZGLfuKzV0TvsslKIFABSgZ39NuLy4OKLnLMBy2QEnT1tSPodFZkkZfJufWs9nd0x8a4r8CaQlCgBUY1HqKQSXTOncZIXt/fS3O5Jsl9ea7AfGnN5f7HD6v3/AFFYBb9aq2Ga0SvctbTaq7GtC0lKCm4yxDMH3r1P2JBBprASNx6j9agn0Kjf+wQAwEABvo3zztcV4/vH/dSNav7SZxmNjhGaV0QfzEC/oOdUqtNbc8Qjke2kV/E9pXlUnCR+DniJiI4R5gk+KtrTbLjm5/sv8jPKUniCK1jsVFmDTucdILEC7R4dL8gBq5Gn3fjW1XGFS8a1gv0bVbZzZwv9yM4hxCScgudB7KABUQdFQaD13NObz2b2n0tdCxBfv7jSkLAUAFABfUKAWZjZVUFmY9Ao1NKlkhu1FdKzNkn/AODiPXFyiD/CTLJiD5Mt8sX4jfypWsGDqd6fVa/cVDjo4tcPAoblJL9dJ6jOMqfhUUKeDEu1llnbyNsdxGaX3kjN5XNh6LsKTzKrmyPxPD27gy6ayBADYnMBnJAPQfmakh15ElKy8lmi4ZG3D2xKx2k7698xz5VCgrp5nN8PlWcpJ4L6SyVHiMpD2QtlJP3fYmGdgbDYvHfe9WYfbkrXHB476U1SKuSdwXF54lyZs8drZJFEiEcxla9h6VHnIsbZR6Z6sWFc3UNg3N/FF9ZCb/egY3Uf0mpVdLpvJLG+L7X9DUez/a7uYkTFqgiUKiYmEl8OwA/tOcBFtc+nnVmuxPgc455i8/3LvHIGAZSCCLgg3BB5g1MMFUgBQBj/ANLuL7zHYeLcQxtIw83II+eRR8aZa8RLOjr+pdGP5KTVE7kKACgBcXtD1FINn9rHcSj+HU2GZ5MQdCSfaRVvfb2W2606Xv8AscNqn3+o6wEGlqqSKJM4cWFqhlHkMC58OpFRt4GMxx969UHCKawENUMgNQ7P8VKYVF/i+6W7EJFCXk1J3lLAAXrhNTo6XfKc45eTd0+kuvgnDoRLxOINnSEySf3uIczNfqI/YHyNPjiKxFYNOnZ13ZL+gxxuOkmN5XZ+lzoP6V2X4UZyatWnrqWILA2pCcKACgAoAc4HANMGbMscSmzTOCVB+5Go1mk09lduZFSRh7syddukafTDl/2JBMasIK4RWjvo0zG+IlHm40iX+RPmabKxLo5a/VTteZMYrgQxvUMrCm5ZHTYfTSonMa2NpYCKb55GjHikhyRx7qZCQLE2JWxIA1PIVbpfpZaoL3gcJF/CxxmKR5xAUzKCyxLMO8RnHIZvtAX0NVm5Sy/bJeziaKFxaEByyghWiDW8XvImDdbHw5vmdKt0PMeSO6PJ5CNdBemNNmexwb2pHFiNM8XClhenIdGIvAYuXCHvIpCpO67qw6Mh0YetSrA9eku/Y7tWpbLDlhkY3OHZj/DynT3LH3DHp7JJ251LCbRKpqXZp3DuILMDa6sujows6How/QjQ8qnTT6EawO6UQ+f+0eL7/GYucHQv3Sf0qSGt1Hg/6xVfUS9ja2Wryt8n7ETVU6gKUAoyAF8vi6a/KhLLIdRPxqkyUjH1GGA5wiQ6W1mZ3Proy6/pS2cZOFueSQwwqpLgrkhsKryY2TOQxQOl9aa4sYZC+9eqDxFNYCGqKQFp4Q14lPL9/wDYrktfDxvkdZsVua3Ae1SOgCgAoAKACgRvHY+wnDxlEs5KxnVIwcsmI9DvFF1ktc7L1qWMUuZHPbjuvddT/VjvElpcpNgqjKiKMqRr91F5DT1O5JqKy3LOclLIhYqqSmQSeTrGLGomyMdxgGmochtIwNxbanJBgg5wzYiONL3NtjYgu1hr8AflV+OFW2XtPE1Q4mKOXDKhR+8mkjlI2ARPChzHwkMIzlHO5A1ql4+nMix3nBnPaNjHK6/3b3LEG51ZGvvcMkh0vbTrVrTPKz8i3cojlbILLvVmUkkZ8sIcQYaVtbXqFzQzLHTmQAAikU0L5MZ4iEyG9jTpTSEcsnMcLf0pv1l7Bku3ZrtSVKR4mULIukWIO4/w5h/aRnqdR+Ys02OXt/8AfklhaumX/H9oMuFmZgFmSNiEvcMSLK8bD20JI1G3O1WVNYyx/jzwYlio8ioh1Orsb7l9vTwqD+KqUnl5Or2mrxq8vkbUw1QoAKAG/EELRlF9pysY0vq5A2qSvvJnbpZ40NfJZ+KEd8yjZLIOWkYCWt+Go5v3OOsfI7wqXqtY+CEXir89qqsjkNRGN6XLEMtfevVEPEU1gJao5AWHgM57mw5PZtORGZT8yRXNbtXixS+V/Y2tmt8bcMlKyDsQoFCgDthMK8rZY1LHc22UdWY6KPM2FKk30Q3aiumPlN4G+M4xh8ITYpiphoFGuGiPVm/9w22gso11atPT7fKfMuEcrrt2ld6YcL+5z4JjpMQ7STMWZzck/kB0A5AaCoNxjGtqMTHzllpjwxI01rIkxGLGGIOoqCTI2hT4XamZGCWFqEKiMnOW9tzViI5HDsvCZeILceGIu7XNh9Ul1HpmAv61dliNZfqWETHaHEfws+HHhzIFnk0ZR3srl2ORizDRAuXWw20FRrE08Lj2JI8IefSPhEM2dR76LMGv4dARqo1P2TVfTvx4JO4FY4PCHW+g+N9wCNee9WL+zPtjlljiCxj2qqPJFjxHmGgR9iKTywOSyODw4W0Aprm2L4kTxrCFY2O1hvU+n9U0hkkzKMZiGLG7E613NWngoLCwIi69n+2wjhWDEKZodst7PHfdon3X02NZF2jn5v4JYWOPRM4vg4xV58HKMRHpddpogAAFePc2AtmHSs22lwfJ0m37pCMFXMgZoWQ2YEf761Cb0LYzWYs50o8KQUccHjDYuHN7EIkxL6X0iU5Bbzaw+IqWHRzu8W5moL2HsZJa5PisM3m1vEfneoLGvY5qby2yWwxqpY8jBviZTe1RpDD2HAMRqdKc5L4FwZY+9eooUTSMDrHhHfYGql2orr4kwH/A8O3eNERYyLlQnQCUWMRPxFvxVna/wup8ovrn/JPp7HCaaJuOS4BOnUHcEaEHzBuK5trB31FqsrUh5hMBJL7CMRza1kHmZGso+JoSb6GW6ympeqSOWNxWGw1+9k76T+6gPhv/AD4i1h+EH1q7ToZz5fCMbVb57Ur93/grXF+0c+IXuxaKG5+pjuqHzfW8jebE/CtmjSVV9cs566+y2XlNtkQkd6u4wssgyXjgGBYINK5DcrlK14ETLZwvCtca6VluQ9E2+FGnOopcjnE4zYbKCTUeGRSh7kW7hjYVLXFjYIbR8POYlreQq0kydR+RmOFz8Pw+JlDqMTIipDkcOSXkEkrrl1AyqBc23q7w3iS4LOUlwyS4rjMJM/eSR4mRyI80hcRlmRApKxZTlG+/MmmS8VxEFe0sYHWMxkOMVAJgncIU+vIRpFKqc9xpcEWsNdD1qGOnm36eSWF0Pco3FeMQxsww1+7B8Nz4m6selzc25CwrVp2yyyS8+ihZLyeSDHG5b3vW3/0qhxxgjLJwDj3eME2Y1ia7ZXVFzg+BC6xLMBcnSueeCTDFyYkTI0cg3Fr06qf05qSF8s8MzzjfY2WO7R+JfKuw0m8VWJRlwxjiyqSxFTYixFa/E1lCEp2f4q2HkDKzIRzUkEfEVm6zSOSzEcmaNB2hjxK/8RGsvWRbRy+pIGV/xCuftrlF4ki7Rq7auYs4YjhGHfWCdb/clBiYeWfVD63FR+PwzXp3qS4mhnLwORQSyyWHNEWYa+cTmlUGy1/1qGPtPOGYQIG776lsRKieLwumDgIfMyfYLyKo11spqXiOEYGov+pNzl7jnH4lHmdo1CoT4bcx94+Z3qldJOTwZ8nyO8NJeqrEyexR+K5pjY0mYHVhT1iXY7Jhz716igJ/s3w+KX29+lc/u+svo+zoVFvh4ciCyiuTs1FlssyYqQyxuDGbQC9PhbJe4qQ/jx824WHNpd+4iMjECwLOykk6DXfSp1a/gnU7MdsZY6CefSV5HHRmJX4LsPhTo3SjyhjUn2cIezOX7A+VLPV2v3E+mxX/AJYUn2R8qT+OuSxkY4M6YXsiL3CflST3S9rGRviyWWIx2XLas95k8sTxZ2OIK0n02xfFnROKsOVI62C8kdJuLhhZhQq8DnL5GfG+IjDQd4iC50rU27Sq+zxY9vxjwjN8V2gndsxcjyrr46CmMfHBFls9XtDMLeLaoJbZT8ApNDo9pSRqutUZbMs8Mf5kRjce0h1OlaWn0cKlwMbyNQKuqIg6w2Bd9gbdait1Fdf3MBWGJjkBBsQafPxtr/DA1Ls/xgTqAGBIGoNcHuG3zom3jgcmTK5WIFrGs7HGRywxZmETW3FCyOz4soH0jcIAYTRr4W3tXYbHqvOH05PkZNe5RCK6BxGHfDYpk2Jqtdp4z7QqZMYbjZBGbasi7bc5wLksGDxMbjwtY+tqx7tPdV2hcnR8Jc3uT8b1VcvkTB2hUWtbWommNwSMGFI1qGTE6HErjKKaAYcEaqaMiYMhfevVEOJXsy31wF6yt3gnp28AuzSYo+tcKokqQpuGne1PRIoD3hnDjexFPyiVIsYwCAbUrksDsAcKCNhUPk2Jgr+MwkySeEaGn4I3B54LBwtSo+sA1pviiRcIeYng6SWNqSUcCOKfZGYvs4mpFR5aE+mvYhMbwQ2NhtT1PAxwIafCMo1OlPTz0RSTIfjmPjGHKMbsdhWxtWmt+qpY4G59OCgGuywMPKTABSYALUYABS4AunCMQog5aVyG4VT/AIjx+RyfGCqY6TM7Eda6vTQcakmNPcFjniN0JBpbqIWrxmgL/wBlu1iyFUlsD161ym47NKGZ1dfA+MueS3YtAWBXUVz3g4vDJJQ54G+JKuvdst1PWpq7JVS8ovkRtdMq/Evo6LnNA2h5V0mk3xOOLEJ9F9orPGeycuGW76Vp6fcq75eMURyi49letWjgQXFKVNwSKjnVGSw0BY+A8eIYLJqDzrF120xa8qwyXOGAEhhz1rmJ8NxHrkeCXXfSoMCYHkuEDJcUguOBm62Ugb0qSyJhGOvvXp6Gkj2c9+nqKo7l/wBuxV2al09K4Jdk0SZT2RQycf4P2qEP9iTl2FOYhwTnUS7AH5VJHoDrJ7Io9xSSwfs06fsNOeNqOQsSH4jsfSmSEkVTi/uz6H9quab70RS6Ml4n7RruNL9pUGFWxQoA8pAPaAClAneFe6b0/wBaxtb/AKyFRBvvWzEQ8pwHfBe2PUVFb9rENd4J7pfQVw2v+8sw6Hb7is2Qkid4XypsOyeHRXfpP918/wBK6DavuRBqOzF5d664gEUAOMD7xfUVHb9jA12L2V9BXnt3+rL9R0Tnh/bqIPclm93TX2OY2Tf4UjER/9k="/>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0" name="Google Shape;290;p43" descr="data:image/jpeg;base64,/9j/4AAQSkZJRgABAQAAAQABAAD/2wCEAAkGBxQREhUUEhQUFhUXFxUYGBgYFxcXFxUVFBgXFxQXFxQYHCggGBwlHRQVITEhJSkrLi4uFx8zODMsNygtLisBCgoKDg0OGxAQGywkHyQsLCwsLCwsLCwsLCwsLCwsLCwsLCwsLCwsLCwsLCwsLCwsLCwsLCwsLCwsLCwsLCwsLP/AABEIALkBEAMBEQACEQEDEQH/xAAcAAABBQEBAQAAAAAAAAAAAAAAAgQFBgcDAQj/xABEEAACAQIEAwUECAMGBAcAAAABAgMAEQQSITEFQVEGEyJhcTIzgZEHI0JSgqGxwRRickNTY5LR8CSTovEVFjREc8Lh/8QAGwEAAQUBAQAAAAAAAAAAAAAAAAECAwQFBgf/xAAzEQACAgEEAQMDAgUDBQEAAAAAAQIDEQQFITESIkFREzJhcYEUI5Gx0TOh4RU0QsHwJP/aAAwDAQACEQMRAD8Ayl9661EAmgApQCkAKUApAClAKACgApACgApAPKbkApG0gPSKapxfTA8p4BS5AKMgegUxyS7AW0JG4qFamD6YYH3D+Glz4tBWdrNzVaxDsET6QxpYKNa56y22z1SYrwiSw6HblVNv5HR5H8Eqg5SfjRh4yPWMHGZwp/em8sjYynYk3venIRsSr0NIbkWG6U0XIFqAyJvQB4zAbmnKMpdITJD8W4ooGUa1tbdts5y8pcAVxjc11kUoR5FHuG4W77DSqN+501555AZvvWigE0AFABQAUAFABQAUAFABSAFJkDykbASWpjkBPYd48OiBFSSd1zMzAOsQO0caHw95a5Zmva4A5mud1upds3HPC4J4QwPIQmPzIcOFxIVmWSBQqvkBYriIh4Mtv7RbWJGlVq7nU1JMd454KqD0rqosrC1Unalc0uwHMGBZvKqd2vrrAmcLw2KCPvsUxyk2jijK99Mw3NyCIohzc6nYDnWTdrZWv09EkI5WRcXEYZGCywJAjEAPHnvGToGYMx71Nix0a2o6VSTks8ksoJjpsIQxXppobjToRvVR2NEDixzhcHlNRWWuQniS8CDa9RMkSOMsAB3pWxjQzxMZ3Bp1bjnkRxOXe6UOPIwUDTWJkL00MnGfEBBcmpqqZWvEUCIbFcbOoWuh0uyrh2DsEZLjHbcmtmrRU19IUXgcOZDbeq2uv+hHK4ELJg+z6ggk1zd+8WzTigyTXdhRYVk+Tk8sXBnD716cgE0oHq0jAl8BDCVOa+asrU2aiMvT0BG4q2bTatCry8fUBxqUAoAKACkyB5TcgeE01yAI0LGygk9AL1FOxRWZPAqWSbwPZDEykXQrfXYk2HkNRWXdutMOI8smjRKRPcT4Kvcr3sscc0aMihFzySrqUEoTwpl8QuTmNxcaVhO7ym5Ywm+jRr0F0o8Lr3GPBeKGLAYyOMKJHWPNITr3IOXuV8ySW/zeVT1RU7oRfWSm34psrnDsJ3hrd1OrVKKmCx4fhSruKwrtbbZ2xGiawfCM1rDSqqUpcjoxyN+2OChXDxeDLJ3uQSD7aZWZkk62NipHUipItp4LMUvErXCljzAzeJFYMY9QXA5Zx7N/0q1/D2TjmI3zinyT+HxkJJ8brckgd2pVb/ZXu2JCjzFQWaOfwDcWPcLGSfA6y6XyoTnHrGQH/Kqk9PJDfAR/E2J+VR+OFyGEjxHvTWhGkKZqbga0NmApyZG0KvSYGM5vIFUmpIQcpJAkVTG4tnJua7bRaSFUE0uRw1q+KFAD3hOIySA1nbnQraWIy7RT3rhJQwwR5PLRFCt4M/fevTEAmlAKQDpFKV2pk61LsBBNPSwB5QAUgHlJkAprYHXDYR5SFRSxPIVWt1NcOZMVRb6LbwvsOAolxcqoh1GtlbyU2LSH+gEfzCsfUbt7VL93/guUaOdrwlkmF4hBAMuFhFvvOLX9EBvY9GY+grGttnY8yeToNNsyXNj/AGQxxPEJZBZ3JX7o8KeXgWw/KoksGtXpaq/tiNbU4naysDPs5EplmgY3DxTKBoBmC54819rFOXO1T+bi4zXs0cRfX42Si/yRHBeRrQ3CXJn+xbsLGxF9Kx20GB0ZZmAVTp5VIp5Fw2QvbSdh/DwsR4VeU6/akORb9NFPzqapZyybpIgLWrcrWIJFdvLCpBo4jxjAAE5lBvlbxDTpfVfUWqOdUZdocpNE3huMLJYSG5tYCUm2nJcSAXX0kzr6Vn3aL45JFNPscvhyTZM2axPdvYSZR9pbeGVf5kJ8wKzZ0OI5x+Bn/EG9Q+JG8ilnvQ4YGNi0kpGhrQ14pcobVc0Dirl5AissDzrtoSi1wKJp4BQA5wEWZwPOqOvvVdTEZdlWygWrg2/KTYiHDYa40qLzwwZnT716ehwmgAoAKACgApAPKbkDwmmOQEnwLg0mJdQqsQToFF2a2+Qbac2JAHM1Q1erhVHGefgfCDkXtMRFhFyRKkkml29qJCOhPvnHUgKDsDvXMWWOTyzo9DtLkvKzhfHv/wAEVisQ8rF5GZ3O7Mbn/wDB5VCdFXVCuPjBYRyoHhQKFAEeGRMXEWBszANtlyt4TbzFzU8cuJyO6Q8NQ38kPgyY5GQ7qzKfwm37VrauCsrU/lIxWvYtHCpyxyk2FY0oRTGonYoVVcwbWmMliildo5zJipNbhSqdQcgAP53q9p49IfLoZVtlUKACgAoA0D6KeALj5Zo57th40Hgva0rnwurDVWFmIKkVmXtSmyeHCJDtn2MlwgMhzz4cf2qi+IhH+Mo98g+8PELc6pTrQ5xUilSxlLEEMjaq66o46qf1G451BKOOGQyjg6wPmqKXAxodrBfemeeOhBGJ4Yh5CpqtddDpgVvimB7s6bV0236/60PGXYJ5Eo8RWxGtLbXqlLMXwKJhxAQ3FQW6e2xYkD5JaDj9iBWXPap4yhniSUXHkPOqktruXsLgpj716AhwmgAoAKTIBSZAAKY5pdgeBCdgajlYvkMFm4H2ZMpOa3h1kLEiOAb5piOfSMeJvIa1h6ncZJtR6+SxTRKx4S/YncTjURWiwwKoQFeQ6SThdgwGkceptGunW5rFnNzeWdbodtjSlKfMv7EfTDWCgUKACgAoAjuK4UuVI13B2AFwfESdt/zqatnPb3XzGZH8YkIxPeEe9WOUaWuHUa2HnetjTx+rpvH4yjmrF6iRwgY2J0BrIuUYvxREiew06llHIG59Bqf0qEnj8FISXOzMb3Ys17n7TE/vWrpY+pfgSx8HStQgCgAoFFJvfpr8taSTwsiG8fQpw7usC0nOaRj+FPAPhcMfjWTnJYNAIvSYAy7tr9Hpjz4jh6BgxzT4Q6JL1eL+7k9N/wAjHKCawx3ZmyjQvHcoDZgRZ4mvbLKv2TfS+x5dKq2QRDKDXJ6cZYam1RKpt8EZyn4yqrYG5qzVt1tjzgMFexmLMhro9HoFUuQ6G9aiAL0oC4Y8xtUdk1COWA/PC2BFzvWctzhKLaQmSPfetYURSZAKTIEpwvBqdZNB+tZWs1Vi9NXI6OPcRxBAzhY1sKXT2yhW5WPkHy+Cc4Vw9Yoy0tgPPqdgOp8hrWJrNZO6zEGTQhhckwvC1jAknDQIRdUsBipRyyqdMOh++3i6AVXdkksSeS7pdFO+XoXHz7HHHcQMirGqiOFPdxL7K/zE7u55s2pqBvLyzqtJoq9OuO/kZ0hcCgUKACgAoA7rhToTZAb2LnKDbl1o/Qq26ymvtjbivDX7u9jbMBmKuE109ogD0qSPpfJi7hratRDxiV7i4zQwm/us0B6+El1+FnI+Fa23WYlKL9+f/TMC1cJjODiLrpfSrlujqs5ISTwfEMyS62Ijb5sQv71lX6T6TT/JJX2Ng9x/2/Wrejj2xLAq8QhQAUALUafED9/2/OoNRLEB0FmR9R9lcB/D4PDxWtljW/8AURdvzJrOJiUpQCkAqfarsHBjGM0ZOHxViBMn2gfsyofDIp8xTfFC5ML7RYJUmkgxBEMsbFDIl2w7kWNyPbiv6EVJRNUyzjKGuKZBYvg00YDFcyN7MiHMjDyYafCtirWVSXDx+GRuDRxkw5QeLSpK9XGx4iNwcM1XFIQVenZAkeGTBd1vWXrq5WPiWEIzrjOKsdALU3S7ZVHlvIiRFvvWwOE01sDsuDkuPq3+KkfmarzvrS5kv6i4ZJCCWVgkal2WwKrdz8kBNZKupjlt9jlXJk/FwZlsZ2jhA5XEkx6ZYUNhfq7D0rLncufF9mhp9tutfCHicQWIgwKe8At38uV5R/QtskP4Rfzqt5fBv6faIR5t5/sMZHLEsxJJ3JJJPqTvTDXjCMViKwJoHhQAUALiiLeyCf256nltQMnZCCzJ4JDhfBnxHu1L62utu7X+qU6D0FzRNxgszeEZN+7xjxWslswHY0D3jgbHLEvMbDvZAW89AKzLt2oreILyMu3V6i37pYJ/A8Khg1jjVW5ufFIfWRrtWVdu2on9rwvwQeC9zl2mgM2FmXclCRfXxL4h+YFQ6TUSWojKTfY7BlHZThi4pnw7D2u7bL9lmW48LbjQ3uPKuvuvlQ1YivGCllMY8Nhw4Ch8MjSao2ZpQMymzMQHGtwdBpVyWrvfUuP2IlXHrB5xDhkUeHhdFt37udyfqo2YKRfzsd+lRfxNttjU3nH9x3hFR4REuoB0rZ0qxWVLHyJqyRhQAUATPZPh5xGMw0VtGkTNpfw5gW/6Vb51R1by1Elr+T6hqsPCgApAC9KB82YvFCbE4qUfbnfXqAzZd/K1V9Q+jd2SqM3KUl1g4Qw92S0LPCxvcpbK1/vRNdW+VQqx9Pk0NRtNVnMOGeSosn/qIEk/xIH7mS3/AMbgoT8qs06p1/a8GPds90ekmNm4DhG9nETQHkJ8O1vjLCWAHnar8N0l7pMz7NFZDuLGz9m2XxpNhp0BAYwy5yl/ZzoQGS9rbb1YnucVB8YZVdbROYbBAWsBXL26qc222QhxTgQlF0HiqzoN2nRLE+gTKU+9dyx50wXtjfltuLkAny0NUNwm40SaJKYqU0mXY4sXJWGEf1KZSANtZS2vnXIubO0htOnS5WQbiMpXL3jBfurZF/yoAKTJbhpKYdRQ1ApCwe0AFAoUAFAhIYDhbytlVC76HKNlB5yPtGNvPewNLwl5SeEZWr3ONfpr5ZYJIsFg7jEiSd0Cu4VGMEWfRAy6DXYF7k76VU+rffHOnwl8vtnP22ynLNjbZJrxzFGdIEwsUYkj7yLPIABGvtFxGCAdR4VvvVKzQ1Tg7Lrc47/UYptcJHmB7TSmRe+hjWFp2wwdHZiJkvqQQPASMoO9+VVtRttMYN1zzJLOPwOU3nlForEJgKg6HY6H0O9LF4aYGM9nsQ2F4ikeukjxtbU3BIWw8tK7a5K7TeX4TIM4n+o37YSCHFYlSrK2dnQEWazgNe17DUmptN6q4sinwzztOSHjjGW0MUcYyMSvs3bU87nUbaUunWcv5YSfCIAm9dJWsRSKUnyeU8aFABQBon0LYDvMeZPsxRsfxGyL/wDesy6XlNk8ViJu1RChSgFAEZ2nxogweIlvbJFIfjlNvztQgPnThyWjXzudfl+1U73mR1ezV+NHl8scVCa4UgHoJG1KI0n2MJWb+KXcgqCbDzGpP4RUq+xnJ7tGKuaivYsWHIrLkc+yRw4saiYhlL716iyQXg2IYkb2/cVmbl/oMmo/1EW8Vyp6JHpBSDgoAKACgD0C+1AjkkssneAcEkmey+GxGeQi6xDXRRs8hH2eW58222Qpj52M57Xbg7H9Orr5LzNNBw+C5BWMMASAWZmY2zudyep5cq5uy67cLfCH7IzMKCyyuY2MnHTRRIJxjMPcorqArKLZ3LGwFrHrrWvoKLbKIR5i4P8AqRTkk2R/EcLjcCuCkxDQJ3ReJHVjMxDrqGTKL5QvI9K0JaCv15XEuWv0GKecIisbiFSIhZsUTn79VZIRGZbg5my3YDc2v4eYNO+jXnPjzjH7Ejg0m8lq4N368RZZJ4yZIVllRbsLDwqAT7J53sNOWtYuujp/4PMU+HhCw8vLkuNc2TmOduou54izmw8Ucq/Gxb52O9dlts/qaRL9iCxepMcfSRgM3EoXLMyzRxyaLZsqE3UK2hP+u1T6KeKGl7Ec1yVji+MZsRLa+UMVBNg1hp4suhOhq/pqk/FEdkuxlW6VAoECgBUe/pr8taSTwmBtf0F4DLh55iPbkCA9RGNfzY/Ksjt5LBptKAUAFAFG+mbHd1w1lBsZZI09RfM35KaA9zIUFgo6Ko+QrPm8ybO40VfhRGP4PaaWgoAKAOSANiBcXCxkkC9wbG2Y3Atr+mhqTOIHJ7q/58iWwu2m9Zk++TnWS+HBy3NQvGQM94NgklYhr13u5amylZiSrsksdwFUR2XcKxHwF/2rAe6WW/y5dMWEsTR2hN1HoKrPs9Fpl5Vp/gXSEoUAFAHWOG4zE5V+8dvQdTSpN9FTU6yuhep8/Baez/Zd5RmkDRRbi4yzyjyB90nnuelV9TrKtKsvl/Bzup1tupeOkXjDQLGioihUUWAHLqb7knmTqa5XV6uzUz8p/wBCGMVEiu1+A77CSC5BQGRdbDMguM3IjfQ87VPtd7q1EeO+BtizEpOAl7l8BijAuHhBMckitczBlys7C+YC19T19K7GqxKyUXLL+PhFRrga46CMYRgMTNPIsheNYxI+GWLPq7SMl75Lkm9r2qfKBHLBcKeSRIo4XSV4zIO9kWNXBB8YNiVUjlqdDsKrztrgsyksImUnzhdjvhspSHCOka4UJK0MmLUoxkOUhrp9pb2N200vVW6Cl5xm1JNZURq/BqEDhlUhg4IFmFrN/MLaa+VcXZHxk01j8FpGafS/hbPDJb217s9PCxIv8GPyrpNhszCUPgiuXGR5Pj0nhws0ndHu4ZNJC5JyqragWsSU0Gt9/Krii4OUfyN4fJmRQ7tfMdTfmTqf3re0izMq29BWoVgoAKAOkXOob3iDHR7Po/6NMD3HDcOpFiymQ+sjFv0IrNXRMyz0oBQAUgGS/Tfiw0uDw/LxyMB6qq3Hpnok8RySUw85qJRGNyazmd5CPjFI8oHBQAUAe8N3xUgKWVUSxPiBkdV0FtRlR9afL7cHG7lPytmx3gZL7VRnHBitEtFMVGxNQOKYmDPOG45o38IvXoOu0sLY5kx+cFwgVnjOf7QsR61xF7hGzEfYY3zkieHn6tQdxcH1UkftVmXZ6Ft8/LTQf4HFNLp1jw7NqBp1OgG/P4Gggu1NdSzJknwXhDzk9ymcbd64KwD0fdyOi32onKFa8rHhGHqd1lP01LBduEdmIoSHkPfTCxDMLIh3+ri2X+o3PpWJqt5/8aP6mZ4uTzNk4TWDKTk8t5JEsBTBRrxSFHhkWUMYypzhSwYqNTYp4r6cqsaWcoXRlHvI2SyuTLsHgDLhsQUEjPBIrpHnbKFLXZu4I8TWHPWuzsvjVbBSS9XuVVHORM2OlnjLPiSy7GMvIWN/5fYCi56bbVZawWY4l11g64bi4iXA4hbtLCZ4Wj5lbNksev1q2FUp6Z2SsrkvS8PP5K6lhJkhxzBnB8MhSVfrJJ1lbmob2mVr7jL4dBb961Dd2tk4PiMcDn6Ylq4V2ogliVlV1OoEaRvIQFNhbu1It0rJ1G1an6r4yvkkjZHBXfpMl7/DoBHKrI4YFwimxBDAIWzE7ctLVp7Xo7NNNubWH7BNOUW0mV7C4lhw/KHOQNLFkOQECVo762zWIYbW9k1pSj/NIU/SVjFkX0Fr62uSNddByrZ0MeHIq3Pk4VoEIUAFADrB4fvCqDd2CgdSxCj9ap6t8JEla5yfVWDgEcaILWRVXTbwi37VUJDtQAUAFAGDfSDi++4tO3KBFjHraxt8Xb5VFe8RwaO1V+eoX45IKqR2IUAFAHoFIDeFkXgoLQOxt9biGta2qQKBrb+eVx+GpLniKOD1UvKUn+SS4bEKz7GUiU7o28NQe/I1op/Z/BxGzEi9dZu2ou5gug7LLMy23ArlvCTY1oieGcOaaWRYVaTXPZMmgNg1yzC3it/mrQbUIJ2Px/U6Lb9ylTR4KOSx4TsjiCQckUVubv3jcv7NfCfiaqz1+lh3LJJZuOosWOidwHY6BLGZmxBGwYBIh6QrofxXrOu3v2qj+7KbjKTzN5LF0AsABYACwA6ADasS2+y2XlN5HpJBUQoUAFAAfLf9+VLF4eWIQHA+zRgmbEPO7yvmLhVCRtm1NxqTb1Fbes3Gu6lVQi/bn4ZHGGHlkFxyPBTSt/DwvNOCS7QO0caHrLKDkvz1rT256tR/m9fnsbLDfpK7huFRw2eXEAuDcJB42va4+uPhG41Abc1pyuXRao2y+x8rC/J3k4ooIZIVLD7UzNiGHkveeFRYDYVAvT9qSNWvZ6197b/2OU3F523la3IA2A9FGg+FI1nsvw0VEeooYk63PW5PPzNKkkLqa1KmUV8DKfEWDILZSwbnuBbl5Wqwop8nFP4IzEHxelbOkjitFWz7jlVkjCgAoAtX0cYLvuIYZbXyuJD0tGC/65az9S8zx8EtfCyfSFQDwoAKAPGawueWtAHzS+IMs2JmP9pM7eoLMw+QIqtqH7G9scPVKR7VU6QKUApAB5Mis5BOUXsNydgKdFZZU11v06WyT4lHkMUIsO5iRCAAB3hvJLtzzSEH+mm2t9M4i55Y8wEdU5EJJWFQgzIxOynQ2r02ymE16kNPZeISEasarLR0x5UQJfsLxo4bGRMT4S2V/wCiTwn5HKfhWJv+hjdpnhcos6aeJYN+ry18dmkFABQAUAFABQAz4txOPDRmSVrDYAasx5BRzNWNNpbNRPxgv+BspKK5KRxvirzD/iiUQ6rhEJVmH2TiJRqoOhy7+ldXpdDTplwsy+SfT6K3U89RITGcReRQnhSNfZjjUIi/AbnzNzVltt8nQ6fRVUL0rn5GdIWwoAKAA0CNZQwkkOY72vfbkN9PhVhco4e6HjY4/kjJnzMT1JPzrerj4xSM+by2xFSDAoFAUCGo/QhgM2KmlI93HlB6GRv9E/Osu2XlNsnisRNppgoUAFAEb2lxPdYTESfdhkPyU2oXYHznw9bRLr1P521+VUr3mR1WywxS5fLHFRGwFABSCj3g8iiUMwBWFWnkBXMpCjLEhB0JaRksPLyqWMeMnO7vqMyVaOODZ2JLnMxJLE7libsT6kk1XseXk5lyyycwrAHWqsmNbJDKrbGociGOSb16oAg1GwEruPl8Dp+9VboKUWmOi8M+hexfETiMFC7+2FyP5sml/iAD8a8g3OhU6iUV0a0HmJN1QHhQAUAFAERx3j8eGGX25m9iJdWJO1wLkD4XPKtDRbfZqHnqPyMlNIpnE8eySd5MVlxXJRYxYXoFGzSD5A9Tt1NVNdEPCtF7RbdK7+ZZwv7kC7Ekkkkk3JOpJO5J5046SMVFYQmgcFABQAUAFADDGOFJ15bW016/nVrTx8pJHH7ovC+X9SJroDECgQKAFxDUf721pG8JsDcvoRweXCSy295KQPSMAfqWrI7yyyzRaUQKACgCqfSlie74Xif5lVP+Yyr+9CAxKFbIo/lH56/vVCx5kztNth46aK/cVTC8FAHopAfR04LPGUmjlVvfSO1iQJGjQDCppqFQs722JqaUsLC+Dh9U25yk/kdYSxqhNma2SkUY3NQNiZHKRX1U1G5Y7EyZI+9eqjhBpjASu49R+tQWLhio336PktgIfPMT63N68h3h/wD6Wa9fRYqyx4UAc8TiEjUvIyoo3ZjYfOpK6p2S8YLLEbS7K1iu0rz5hgxZBo2Jl8ESX08JfRj8/Q1vaTZseu7+hH5Sk/GKKpNxERFu4Zmkb3mJf3j9RGD7tPzI6bVt5SXjFYRtaLavH13d/H+SJpptpY4QUChQAUAeMwAuSAPPSgbKSj2zrgsNJN7mKWQfeVDk/wCYbL+dO8X7lG3c6Ie+f0FjBOVDZoVJPhR5UV5AN8gJ0O+jW2pqa/JRs3h/+CRFYhgzE5AdQAmYnMuo1ca3OYHQcqnhJw5izHvuldPymOx2fQm7T4aENqiS4gByp0BuARuDVmG4T6xn8laymHfRzm7NyW8HduekU8Uht1ynKx9KsR3Be6IfpL2ZE4nCGM2cMh5CRGjJ9CwsfnVmGqrl7jHXJHuDiJa1uR+PoaddNKttDYrMkj6N+jnBdzw7DqRYlS59ZGLfuKzV0TvsslKIFABSgZ39NuLy4OKLnLMBy2QEnT1tSPodFZkkZfJufWs9nd0x8a4r8CaQlCgBUY1HqKQSXTOncZIXt/fS3O5Jsl9ea7AfGnN5f7HD6v3/AFFYBb9aq2Ga0SvctbTaq7GtC0lKCm4yxDMH3r1P2JBBprASNx6j9agn0Kjf+wQAwEABvo3zztcV4/vH/dSNav7SZxmNjhGaV0QfzEC/oOdUqtNbc8Qjke2kV/E9pXlUnCR+DniJiI4R5gk+KtrTbLjm5/sv8jPKUniCK1jsVFmDTucdILEC7R4dL8gBq5Gn3fjW1XGFS8a1gv0bVbZzZwv9yM4hxCScgudB7KABUQdFQaD13NObz2b2n0tdCxBfv7jSkLAUAFABfUKAWZjZVUFmY9Ao1NKlkhu1FdKzNkn/AODiPXFyiD/CTLJiD5Mt8sX4jfypWsGDqd6fVa/cVDjo4tcPAoblJL9dJ6jOMqfhUUKeDEu1llnbyNsdxGaX3kjN5XNh6LsKTzKrmyPxPD27gy6ayBADYnMBnJAPQfmakh15ElKy8lmi4ZG3D2xKx2k7698xz5VCgrp5nN8PlWcpJ4L6SyVHiMpD2QtlJP3fYmGdgbDYvHfe9WYfbkrXHB476U1SKuSdwXF54lyZs8drZJFEiEcxla9h6VHnIsbZR6Z6sWFc3UNg3N/FF9ZCb/egY3Uf0mpVdLpvJLG+L7X9DUez/a7uYkTFqgiUKiYmEl8OwA/tOcBFtc+nnVmuxPgc455i8/3LvHIGAZSCCLgg3BB5g1MMFUgBQBj/ANLuL7zHYeLcQxtIw83II+eRR8aZa8RLOjr+pdGP5KTVE7kKACgBcXtD1FINn9rHcSj+HU2GZ5MQdCSfaRVvfb2W2606Xv8AscNqn3+o6wEGlqqSKJM4cWFqhlHkMC58OpFRt4GMxx969UHCKawENUMgNQ7P8VKYVF/i+6W7EJFCXk1J3lLAAXrhNTo6XfKc45eTd0+kuvgnDoRLxOINnSEySf3uIczNfqI/YHyNPjiKxFYNOnZ13ZL+gxxuOkmN5XZ+lzoP6V2X4UZyatWnrqWILA2pCcKACgAoAc4HANMGbMscSmzTOCVB+5Go1mk09lduZFSRh7syddukafTDl/2JBMasIK4RWjvo0zG+IlHm40iX+RPmabKxLo5a/VTteZMYrgQxvUMrCm5ZHTYfTSonMa2NpYCKb55GjHikhyRx7qZCQLE2JWxIA1PIVbpfpZaoL3gcJF/CxxmKR5xAUzKCyxLMO8RnHIZvtAX0NVm5Sy/bJeziaKFxaEByyghWiDW8XvImDdbHw5vmdKt0PMeSO6PJ5CNdBemNNmexwb2pHFiNM8XClhenIdGIvAYuXCHvIpCpO67qw6Mh0YetSrA9eku/Y7tWpbLDlhkY3OHZj/DynT3LH3DHp7JJ251LCbRKpqXZp3DuILMDa6sujows6How/QjQ8qnTT6EawO6UQ+f+0eL7/GYucHQv3Sf0qSGt1Hg/6xVfUS9ja2Wryt8n7ETVU6gKUAoyAF8vi6a/KhLLIdRPxqkyUjH1GGA5wiQ6W1mZ3Proy6/pS2cZOFueSQwwqpLgrkhsKryY2TOQxQOl9aa4sYZC+9eqDxFNYCGqKQFp4Q14lPL9/wDYrktfDxvkdZsVua3Ae1SOgCgAoAKACgRvHY+wnDxlEs5KxnVIwcsmI9DvFF1ktc7L1qWMUuZHPbjuvddT/VjvElpcpNgqjKiKMqRr91F5DT1O5JqKy3LOclLIhYqqSmQSeTrGLGomyMdxgGmochtIwNxbanJBgg5wzYiONL3NtjYgu1hr8AflV+OFW2XtPE1Q4mKOXDKhR+8mkjlI2ARPChzHwkMIzlHO5A1ql4+nMix3nBnPaNjHK6/3b3LEG51ZGvvcMkh0vbTrVrTPKz8i3cojlbILLvVmUkkZ8sIcQYaVtbXqFzQzLHTmQAAikU0L5MZ4iEyG9jTpTSEcsnMcLf0pv1l7Bku3ZrtSVKR4mULIukWIO4/w5h/aRnqdR+Ys02OXt/8AfklhaumX/H9oMuFmZgFmSNiEvcMSLK8bD20JI1G3O1WVNYyx/jzwYlio8ioh1Orsb7l9vTwqD+KqUnl5Or2mrxq8vkbUw1QoAKAG/EELRlF9pysY0vq5A2qSvvJnbpZ40NfJZ+KEd8yjZLIOWkYCWt+Go5v3OOsfI7wqXqtY+CEXir89qqsjkNRGN6XLEMtfevVEPEU1gJao5AWHgM57mw5PZtORGZT8yRXNbtXixS+V/Y2tmt8bcMlKyDsQoFCgDthMK8rZY1LHc22UdWY6KPM2FKk30Q3aiumPlN4G+M4xh8ITYpiphoFGuGiPVm/9w22gso11atPT7fKfMuEcrrt2ld6YcL+5z4JjpMQ7STMWZzck/kB0A5AaCoNxjGtqMTHzllpjwxI01rIkxGLGGIOoqCTI2hT4XamZGCWFqEKiMnOW9tzViI5HDsvCZeILceGIu7XNh9Ul1HpmAv61dliNZfqWETHaHEfws+HHhzIFnk0ZR3srl2ORizDRAuXWw20FRrE08Lj2JI8IefSPhEM2dR76LMGv4dARqo1P2TVfTvx4JO4FY4PCHW+g+N9wCNee9WL+zPtjlljiCxj2qqPJFjxHmGgR9iKTywOSyODw4W0Aprm2L4kTxrCFY2O1hvU+n9U0hkkzKMZiGLG7E613NWngoLCwIi69n+2wjhWDEKZodst7PHfdon3X02NZF2jn5v4JYWOPRM4vg4xV58HKMRHpddpogAAFePc2AtmHSs22lwfJ0m37pCMFXMgZoWQ2YEf761Cb0LYzWYs50o8KQUccHjDYuHN7EIkxL6X0iU5Bbzaw+IqWHRzu8W5moL2HsZJa5PisM3m1vEfneoLGvY5qby2yWwxqpY8jBviZTe1RpDD2HAMRqdKc5L4FwZY+9eooUTSMDrHhHfYGql2orr4kwH/A8O3eNERYyLlQnQCUWMRPxFvxVna/wup8ovrn/JPp7HCaaJuOS4BOnUHcEaEHzBuK5trB31FqsrUh5hMBJL7CMRza1kHmZGso+JoSb6GW6ympeqSOWNxWGw1+9k76T+6gPhv/AD4i1h+EH1q7ToZz5fCMbVb57Ur93/grXF+0c+IXuxaKG5+pjuqHzfW8jebE/CtmjSVV9cs566+y2XlNtkQkd6u4wssgyXjgGBYINK5DcrlK14ETLZwvCtca6VluQ9E2+FGnOopcjnE4zYbKCTUeGRSh7kW7hjYVLXFjYIbR8POYlreQq0kydR+RmOFz8Pw+JlDqMTIipDkcOSXkEkrrl1AyqBc23q7w3iS4LOUlwyS4rjMJM/eSR4mRyI80hcRlmRApKxZTlG+/MmmS8VxEFe0sYHWMxkOMVAJgncIU+vIRpFKqc9xpcEWsNdD1qGOnm36eSWF0Pco3FeMQxsww1+7B8Nz4m6selzc25CwrVp2yyyS8+ihZLyeSDHG5b3vW3/0qhxxgjLJwDj3eME2Y1ia7ZXVFzg+BC6xLMBcnSueeCTDFyYkTI0cg3Fr06qf05qSF8s8MzzjfY2WO7R+JfKuw0m8VWJRlwxjiyqSxFTYixFa/E1lCEp2f4q2HkDKzIRzUkEfEVm6zSOSzEcmaNB2hjxK/8RGsvWRbRy+pIGV/xCuftrlF4ki7Rq7auYs4YjhGHfWCdb/clBiYeWfVD63FR+PwzXp3qS4mhnLwORQSyyWHNEWYa+cTmlUGy1/1qGPtPOGYQIG776lsRKieLwumDgIfMyfYLyKo11spqXiOEYGov+pNzl7jnH4lHmdo1CoT4bcx94+Z3qldJOTwZ8nyO8NJeqrEyexR+K5pjY0mYHVhT1iXY7Jhz716igJ/s3w+KX29+lc/u+svo+zoVFvh4ciCyiuTs1FlssyYqQyxuDGbQC9PhbJe4qQ/jx824WHNpd+4iMjECwLOykk6DXfSp1a/gnU7MdsZY6CefSV5HHRmJX4LsPhTo3SjyhjUn2cIezOX7A+VLPV2v3E+mxX/AJYUn2R8qT+OuSxkY4M6YXsiL3CflST3S9rGRviyWWIx2XLas95k8sTxZ2OIK0n02xfFnROKsOVI62C8kdJuLhhZhQq8DnL5GfG+IjDQd4iC50rU27Sq+zxY9vxjwjN8V2gndsxcjyrr46CmMfHBFls9XtDMLeLaoJbZT8ApNDo9pSRqutUZbMs8Mf5kRjce0h1OlaWn0cKlwMbyNQKuqIg6w2Bd9gbdait1Fdf3MBWGJjkBBsQafPxtr/DA1Ls/xgTqAGBIGoNcHuG3zom3jgcmTK5WIFrGs7HGRywxZmETW3FCyOz4soH0jcIAYTRr4W3tXYbHqvOH05PkZNe5RCK6BxGHfDYpk2Jqtdp4z7QqZMYbjZBGbasi7bc5wLksGDxMbjwtY+tqx7tPdV2hcnR8Jc3uT8b1VcvkTB2hUWtbWommNwSMGFI1qGTE6HErjKKaAYcEaqaMiYMhfevVEOJXsy31wF6yt3gnp28AuzSYo+tcKokqQpuGne1PRIoD3hnDjexFPyiVIsYwCAbUrksDsAcKCNhUPk2Jgr+MwkySeEaGn4I3B54LBwtSo+sA1pviiRcIeYng6SWNqSUcCOKfZGYvs4mpFR5aE+mvYhMbwQ2NhtT1PAxwIafCMo1OlPTz0RSTIfjmPjGHKMbsdhWxtWmt+qpY4G59OCgGuywMPKTABSYALUYABS4AunCMQog5aVyG4VT/AIjx+RyfGCqY6TM7Eda6vTQcakmNPcFjniN0JBpbqIWrxmgL/wBlu1iyFUlsD161ym47NKGZ1dfA+MueS3YtAWBXUVz3g4vDJJQ54G+JKuvdst1PWpq7JVS8ovkRtdMq/Evo6LnNA2h5V0mk3xOOLEJ9F9orPGeycuGW76Vp6fcq75eMURyi49letWjgQXFKVNwSKjnVGSw0BY+A8eIYLJqDzrF120xa8qwyXOGAEhhz1rmJ8NxHrkeCXXfSoMCYHkuEDJcUguOBm62Ugb0qSyJhGOvvXp6Gkj2c9+nqKo7l/wBuxV2al09K4Jdk0SZT2RQycf4P2qEP9iTl2FOYhwTnUS7AH5VJHoDrJ7Io9xSSwfs06fsNOeNqOQsSH4jsfSmSEkVTi/uz6H9quab70RS6Ml4n7RruNL9pUGFWxQoA8pAPaAClAneFe6b0/wBaxtb/AKyFRBvvWzEQ8pwHfBe2PUVFb9rENd4J7pfQVw2v+8sw6Hb7is2Qkid4XypsOyeHRXfpP918/wBK6DavuRBqOzF5d664gEUAOMD7xfUVHb9jA12L2V9BXnt3+rL9R0Tnh/bqIPclm93TX2OY2Tf4UjER/9k="/>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1" name="Google Shape;291;p43" descr="data:image/jpeg;base64,/9j/4AAQSkZJRgABAQAAAQABAAD/2wCEAAkGBxQREhUUEhQUFhUXFxUYGBgYFxcXFxUVFBgXFxQXFxQYHCggGBwlHRQVITEhJSkrLi4uFx8zODMsNygtLisBCgoKDg0OGxAQGywkHyQsLCwsLCwsLCwsLCwsLCwsLCwsLCwsLCwsLCwsLCwsLCwsLCwsLCwsLCwsLCwsLCwsLP/AABEIALkBEAMBEQACEQEDEQH/xAAcAAABBQEBAQAAAAAAAAAAAAAAAgQFBgcDAQj/xABEEAACAQIEAwUECAMGBAcAAAABAgMAEQQSITEFQVEGEyJhcTIzgZEHI0JSgqGxwRRickNTY5LR8CSTovEVFjREc8Lh/8QAGwEAAQUBAQAAAAAAAAAAAAAAAAECAwQFBgf/xAAzEQACAgEEAQMDAgUDBQEAAAAAAQIDEQQFITESIkFREzJhcYEUI5Gx0TOh4RU0QsHwJP/aAAwDAQACEQMRAD8Ayl9661EAmgApQCkAKUApAClAKACgApACgApAPKbkApG0gPSKapxfTA8p4BS5AKMgegUxyS7AW0JG4qFamD6YYH3D+Glz4tBWdrNzVaxDsET6QxpYKNa56y22z1SYrwiSw6HblVNv5HR5H8Eqg5SfjRh4yPWMHGZwp/em8sjYynYk3venIRsSr0NIbkWG6U0XIFqAyJvQB4zAbmnKMpdITJD8W4ooGUa1tbdts5y8pcAVxjc11kUoR5FHuG4W77DSqN+501555AZvvWigE0AFABQAUAFABQAUAFABSAFJkDykbASWpjkBPYd48OiBFSSd1zMzAOsQO0caHw95a5Zmva4A5mud1upds3HPC4J4QwPIQmPzIcOFxIVmWSBQqvkBYriIh4Mtv7RbWJGlVq7nU1JMd454KqD0rqosrC1Unalc0uwHMGBZvKqd2vrrAmcLw2KCPvsUxyk2jijK99Mw3NyCIohzc6nYDnWTdrZWv09EkI5WRcXEYZGCywJAjEAPHnvGToGYMx71Nix0a2o6VSTks8ksoJjpsIQxXppobjToRvVR2NEDixzhcHlNRWWuQniS8CDa9RMkSOMsAB3pWxjQzxMZ3Bp1bjnkRxOXe6UOPIwUDTWJkL00MnGfEBBcmpqqZWvEUCIbFcbOoWuh0uyrh2DsEZLjHbcmtmrRU19IUXgcOZDbeq2uv+hHK4ELJg+z6ggk1zd+8WzTigyTXdhRYVk+Tk8sXBnD716cgE0oHq0jAl8BDCVOa+asrU2aiMvT0BG4q2bTatCry8fUBxqUAoAKACkyB5TcgeE01yAI0LGygk9AL1FOxRWZPAqWSbwPZDEykXQrfXYk2HkNRWXdutMOI8smjRKRPcT4Kvcr3sscc0aMihFzySrqUEoTwpl8QuTmNxcaVhO7ym5Ywm+jRr0F0o8Lr3GPBeKGLAYyOMKJHWPNITr3IOXuV8ySW/zeVT1RU7oRfWSm34psrnDsJ3hrd1OrVKKmCx4fhSruKwrtbbZ2xGiawfCM1rDSqqUpcjoxyN+2OChXDxeDLJ3uQSD7aZWZkk62NipHUipItp4LMUvErXCljzAzeJFYMY9QXA5Zx7N/0q1/D2TjmI3zinyT+HxkJJ8brckgd2pVb/ZXu2JCjzFQWaOfwDcWPcLGSfA6y6XyoTnHrGQH/Kqk9PJDfAR/E2J+VR+OFyGEjxHvTWhGkKZqbga0NmApyZG0KvSYGM5vIFUmpIQcpJAkVTG4tnJua7bRaSFUE0uRw1q+KFAD3hOIySA1nbnQraWIy7RT3rhJQwwR5PLRFCt4M/fevTEAmlAKQDpFKV2pk61LsBBNPSwB5QAUgHlJkAprYHXDYR5SFRSxPIVWt1NcOZMVRb6LbwvsOAolxcqoh1GtlbyU2LSH+gEfzCsfUbt7VL93/guUaOdrwlkmF4hBAMuFhFvvOLX9EBvY9GY+grGttnY8yeToNNsyXNj/AGQxxPEJZBZ3JX7o8KeXgWw/KoksGtXpaq/tiNbU4naysDPs5EplmgY3DxTKBoBmC54819rFOXO1T+bi4zXs0cRfX42Si/yRHBeRrQ3CXJn+xbsLGxF9Kx20GB0ZZmAVTp5VIp5Fw2QvbSdh/DwsR4VeU6/akORb9NFPzqapZyybpIgLWrcrWIJFdvLCpBo4jxjAAE5lBvlbxDTpfVfUWqOdUZdocpNE3huMLJYSG5tYCUm2nJcSAXX0kzr6Vn3aL45JFNPscvhyTZM2axPdvYSZR9pbeGVf5kJ8wKzZ0OI5x+Bn/EG9Q+JG8ilnvQ4YGNi0kpGhrQ14pcobVc0Dirl5AissDzrtoSi1wKJp4BQA5wEWZwPOqOvvVdTEZdlWygWrg2/KTYiHDYa40qLzwwZnT716ehwmgAoAKACgApAPKbkDwmmOQEnwLg0mJdQqsQToFF2a2+Qbac2JAHM1Q1erhVHGefgfCDkXtMRFhFyRKkkml29qJCOhPvnHUgKDsDvXMWWOTyzo9DtLkvKzhfHv/wAEVisQ8rF5GZ3O7Mbn/wDB5VCdFXVCuPjBYRyoHhQKFAEeGRMXEWBszANtlyt4TbzFzU8cuJyO6Q8NQ38kPgyY5GQ7qzKfwm37VrauCsrU/lIxWvYtHCpyxyk2FY0oRTGonYoVVcwbWmMliildo5zJipNbhSqdQcgAP53q9p49IfLoZVtlUKACgAoA0D6KeALj5Zo57th40Hgva0rnwurDVWFmIKkVmXtSmyeHCJDtn2MlwgMhzz4cf2qi+IhH+Mo98g+8PELc6pTrQ5xUilSxlLEEMjaq66o46qf1G451BKOOGQyjg6wPmqKXAxodrBfemeeOhBGJ4Yh5CpqtddDpgVvimB7s6bV0236/60PGXYJ5Eo8RWxGtLbXqlLMXwKJhxAQ3FQW6e2xYkD5JaDj9iBWXPap4yhniSUXHkPOqktruXsLgpj716AhwmgAoAKTIBSZAAKY5pdgeBCdgajlYvkMFm4H2ZMpOa3h1kLEiOAb5piOfSMeJvIa1h6ncZJtR6+SxTRKx4S/YncTjURWiwwKoQFeQ6SThdgwGkceptGunW5rFnNzeWdbodtjSlKfMv7EfTDWCgUKACgAoAjuK4UuVI13B2AFwfESdt/zqatnPb3XzGZH8YkIxPeEe9WOUaWuHUa2HnetjTx+rpvH4yjmrF6iRwgY2J0BrIuUYvxREiew06llHIG59Bqf0qEnj8FISXOzMb3Ys17n7TE/vWrpY+pfgSx8HStQgCgAoFFJvfpr8taSTwsiG8fQpw7usC0nOaRj+FPAPhcMfjWTnJYNAIvSYAy7tr9Hpjz4jh6BgxzT4Q6JL1eL+7k9N/wAjHKCawx3ZmyjQvHcoDZgRZ4mvbLKv2TfS+x5dKq2QRDKDXJ6cZYam1RKpt8EZyn4yqrYG5qzVt1tjzgMFexmLMhro9HoFUuQ6G9aiAL0oC4Y8xtUdk1COWA/PC2BFzvWctzhKLaQmSPfetYURSZAKTIEpwvBqdZNB+tZWs1Vi9NXI6OPcRxBAzhY1sKXT2yhW5WPkHy+Cc4Vw9Yoy0tgPPqdgOp8hrWJrNZO6zEGTQhhckwvC1jAknDQIRdUsBipRyyqdMOh++3i6AVXdkksSeS7pdFO+XoXHz7HHHcQMirGqiOFPdxL7K/zE7u55s2pqBvLyzqtJoq9OuO/kZ0hcCgUKACgAoA7rhToTZAb2LnKDbl1o/Qq26ymvtjbivDX7u9jbMBmKuE109ogD0qSPpfJi7hratRDxiV7i4zQwm/us0B6+El1+FnI+Fa23WYlKL9+f/TMC1cJjODiLrpfSrlujqs5ISTwfEMyS62Ijb5sQv71lX6T6TT/JJX2Ng9x/2/Wrejj2xLAq8QhQAUALUafED9/2/OoNRLEB0FmR9R9lcB/D4PDxWtljW/8AURdvzJrOJiUpQCkAqfarsHBjGM0ZOHxViBMn2gfsyofDIp8xTfFC5ML7RYJUmkgxBEMsbFDIl2w7kWNyPbiv6EVJRNUyzjKGuKZBYvg00YDFcyN7MiHMjDyYafCtirWVSXDx+GRuDRxkw5QeLSpK9XGx4iNwcM1XFIQVenZAkeGTBd1vWXrq5WPiWEIzrjOKsdALU3S7ZVHlvIiRFvvWwOE01sDsuDkuPq3+KkfmarzvrS5kv6i4ZJCCWVgkal2WwKrdz8kBNZKupjlt9jlXJk/FwZlsZ2jhA5XEkx6ZYUNhfq7D0rLncufF9mhp9tutfCHicQWIgwKe8At38uV5R/QtskP4Rfzqt5fBv6faIR5t5/sMZHLEsxJJ3JJJPqTvTDXjCMViKwJoHhQAUALiiLeyCf256nltQMnZCCzJ4JDhfBnxHu1L62utu7X+qU6D0FzRNxgszeEZN+7xjxWslswHY0D3jgbHLEvMbDvZAW89AKzLt2oreILyMu3V6i37pYJ/A8Khg1jjVW5ufFIfWRrtWVdu2on9rwvwQeC9zl2mgM2FmXclCRfXxL4h+YFQ6TUSWojKTfY7BlHZThi4pnw7D2u7bL9lmW48LbjQ3uPKuvuvlQ1YivGCllMY8Nhw4Ch8MjSao2ZpQMymzMQHGtwdBpVyWrvfUuP2IlXHrB5xDhkUeHhdFt37udyfqo2YKRfzsd+lRfxNttjU3nH9x3hFR4REuoB0rZ0qxWVLHyJqyRhQAUATPZPh5xGMw0VtGkTNpfw5gW/6Vb51R1by1Elr+T6hqsPCgApAC9KB82YvFCbE4qUfbnfXqAzZd/K1V9Q+jd2SqM3KUl1g4Qw92S0LPCxvcpbK1/vRNdW+VQqx9Pk0NRtNVnMOGeSosn/qIEk/xIH7mS3/AMbgoT8qs06p1/a8GPds90ekmNm4DhG9nETQHkJ8O1vjLCWAHnar8N0l7pMz7NFZDuLGz9m2XxpNhp0BAYwy5yl/ZzoQGS9rbb1YnucVB8YZVdbROYbBAWsBXL26qc222QhxTgQlF0HiqzoN2nRLE+gTKU+9dyx50wXtjfltuLkAny0NUNwm40SaJKYqU0mXY4sXJWGEf1KZSANtZS2vnXIubO0htOnS5WQbiMpXL3jBfurZF/yoAKTJbhpKYdRQ1ApCwe0AFAoUAFAhIYDhbytlVC76HKNlB5yPtGNvPewNLwl5SeEZWr3ONfpr5ZYJIsFg7jEiSd0Cu4VGMEWfRAy6DXYF7k76VU+rffHOnwl8vtnP22ynLNjbZJrxzFGdIEwsUYkj7yLPIABGvtFxGCAdR4VvvVKzQ1Tg7Lrc47/UYptcJHmB7TSmRe+hjWFp2wwdHZiJkvqQQPASMoO9+VVtRttMYN1zzJLOPwOU3nlForEJgKg6HY6H0O9LF4aYGM9nsQ2F4ikeukjxtbU3BIWw8tK7a5K7TeX4TIM4n+o37YSCHFYlSrK2dnQEWazgNe17DUmptN6q4sinwzztOSHjjGW0MUcYyMSvs3bU87nUbaUunWcv5YSfCIAm9dJWsRSKUnyeU8aFABQBon0LYDvMeZPsxRsfxGyL/wDesy6XlNk8ViJu1RChSgFAEZ2nxogweIlvbJFIfjlNvztQgPnThyWjXzudfl+1U73mR1ezV+NHl8scVCa4UgHoJG1KI0n2MJWb+KXcgqCbDzGpP4RUq+xnJ7tGKuaivYsWHIrLkc+yRw4saiYhlL716iyQXg2IYkb2/cVmbl/oMmo/1EW8Vyp6JHpBSDgoAKACgD0C+1AjkkssneAcEkmey+GxGeQi6xDXRRs8hH2eW58222Qpj52M57Xbg7H9Orr5LzNNBw+C5BWMMASAWZmY2zudyep5cq5uy67cLfCH7IzMKCyyuY2MnHTRRIJxjMPcorqArKLZ3LGwFrHrrWvoKLbKIR5i4P8AqRTkk2R/EcLjcCuCkxDQJ3ReJHVjMxDrqGTKL5QvI9K0JaCv15XEuWv0GKecIisbiFSIhZsUTn79VZIRGZbg5my3YDc2v4eYNO+jXnPjzjH7Ejg0m8lq4N368RZZJ4yZIVllRbsLDwqAT7J53sNOWtYuujp/4PMU+HhCw8vLkuNc2TmOduou54izmw8Ucq/Gxb52O9dlts/qaRL9iCxepMcfSRgM3EoXLMyzRxyaLZsqE3UK2hP+u1T6KeKGl7Ec1yVji+MZsRLa+UMVBNg1hp4suhOhq/pqk/FEdkuxlW6VAoECgBUe/pr8taSTwmBtf0F4DLh55iPbkCA9RGNfzY/Ksjt5LBptKAUAFAFG+mbHd1w1lBsZZI09RfM35KaA9zIUFgo6Ko+QrPm8ybO40VfhRGP4PaaWgoAKAOSANiBcXCxkkC9wbG2Y3Atr+mhqTOIHJ7q/58iWwu2m9Zk++TnWS+HBy3NQvGQM94NgklYhr13u5amylZiSrsksdwFUR2XcKxHwF/2rAe6WW/y5dMWEsTR2hN1HoKrPs9Fpl5Vp/gXSEoUAFAHWOG4zE5V+8dvQdTSpN9FTU6yuhep8/Baez/Zd5RmkDRRbi4yzyjyB90nnuelV9TrKtKsvl/Bzup1tupeOkXjDQLGioihUUWAHLqb7knmTqa5XV6uzUz8p/wBCGMVEiu1+A77CSC5BQGRdbDMguM3IjfQ87VPtd7q1EeO+BtizEpOAl7l8BijAuHhBMckitczBlys7C+YC19T19K7GqxKyUXLL+PhFRrga46CMYRgMTNPIsheNYxI+GWLPq7SMl75Lkm9r2qfKBHLBcKeSRIo4XSV4zIO9kWNXBB8YNiVUjlqdDsKrztrgsyksImUnzhdjvhspSHCOka4UJK0MmLUoxkOUhrp9pb2N200vVW6Cl5xm1JNZURq/BqEDhlUhg4IFmFrN/MLaa+VcXZHxk01j8FpGafS/hbPDJb217s9PCxIv8GPyrpNhszCUPgiuXGR5Pj0nhws0ndHu4ZNJC5JyqragWsSU0Gt9/Krii4OUfyN4fJmRQ7tfMdTfmTqf3re0izMq29BWoVgoAKAOkXOob3iDHR7Po/6NMD3HDcOpFiymQ+sjFv0IrNXRMyz0oBQAUgGS/Tfiw0uDw/LxyMB6qq3Hpnok8RySUw85qJRGNyazmd5CPjFI8oHBQAUAe8N3xUgKWVUSxPiBkdV0FtRlR9afL7cHG7lPytmx3gZL7VRnHBitEtFMVGxNQOKYmDPOG45o38IvXoOu0sLY5kx+cFwgVnjOf7QsR61xF7hGzEfYY3zkieHn6tQdxcH1UkftVmXZ6Ft8/LTQf4HFNLp1jw7NqBp1OgG/P4Gggu1NdSzJknwXhDzk9ymcbd64KwD0fdyOi32onKFa8rHhGHqd1lP01LBduEdmIoSHkPfTCxDMLIh3+ri2X+o3PpWJqt5/8aP6mZ4uTzNk4TWDKTk8t5JEsBTBRrxSFHhkWUMYypzhSwYqNTYp4r6cqsaWcoXRlHvI2SyuTLsHgDLhsQUEjPBIrpHnbKFLXZu4I8TWHPWuzsvjVbBSS9XuVVHORM2OlnjLPiSy7GMvIWN/5fYCi56bbVZawWY4l11g64bi4iXA4hbtLCZ4Wj5lbNksev1q2FUp6Z2SsrkvS8PP5K6lhJkhxzBnB8MhSVfrJJ1lbmob2mVr7jL4dBb961Dd2tk4PiMcDn6Ylq4V2ogliVlV1OoEaRvIQFNhbu1It0rJ1G1an6r4yvkkjZHBXfpMl7/DoBHKrI4YFwimxBDAIWzE7ctLVp7Xo7NNNubWH7BNOUW0mV7C4lhw/KHOQNLFkOQECVo762zWIYbW9k1pSj/NIU/SVjFkX0Fr62uSNddByrZ0MeHIq3Pk4VoEIUAFADrB4fvCqDd2CgdSxCj9ap6t8JEla5yfVWDgEcaILWRVXTbwi37VUJDtQAUAFAGDfSDi++4tO3KBFjHraxt8Xb5VFe8RwaO1V+eoX45IKqR2IUAFAHoFIDeFkXgoLQOxt9biGta2qQKBrb+eVx+GpLniKOD1UvKUn+SS4bEKz7GUiU7o28NQe/I1op/Z/BxGzEi9dZu2ou5gug7LLMy23ArlvCTY1oieGcOaaWRYVaTXPZMmgNg1yzC3it/mrQbUIJ2Px/U6Lb9ylTR4KOSx4TsjiCQckUVubv3jcv7NfCfiaqz1+lh3LJJZuOosWOidwHY6BLGZmxBGwYBIh6QrofxXrOu3v2qj+7KbjKTzN5LF0AsABYACwA6ADasS2+y2XlN5HpJBUQoUAFAAfLf9+VLF4eWIQHA+zRgmbEPO7yvmLhVCRtm1NxqTb1Fbes3Gu6lVQi/bn4ZHGGHlkFxyPBTSt/DwvNOCS7QO0caHrLKDkvz1rT256tR/m9fnsbLDfpK7huFRw2eXEAuDcJB42va4+uPhG41Abc1pyuXRao2y+x8rC/J3k4ooIZIVLD7UzNiGHkveeFRYDYVAvT9qSNWvZ6197b/2OU3F523la3IA2A9FGg+FI1nsvw0VEeooYk63PW5PPzNKkkLqa1KmUV8DKfEWDILZSwbnuBbl5Wqwop8nFP4IzEHxelbOkjitFWz7jlVkjCgAoAtX0cYLvuIYZbXyuJD0tGC/65az9S8zx8EtfCyfSFQDwoAKAPGawueWtAHzS+IMs2JmP9pM7eoLMw+QIqtqH7G9scPVKR7VU6QKUApAB5Mis5BOUXsNydgKdFZZU11v06WyT4lHkMUIsO5iRCAAB3hvJLtzzSEH+mm2t9M4i55Y8wEdU5EJJWFQgzIxOynQ2r02ymE16kNPZeISEasarLR0x5UQJfsLxo4bGRMT4S2V/wCiTwn5HKfhWJv+hjdpnhcos6aeJYN+ry18dmkFABQAUAFABQAz4txOPDRmSVrDYAasx5BRzNWNNpbNRPxgv+BspKK5KRxvirzD/iiUQ6rhEJVmH2TiJRqoOhy7+ldXpdDTplwsy+SfT6K3U89RITGcReRQnhSNfZjjUIi/AbnzNzVltt8nQ6fRVUL0rn5GdIWwoAKAA0CNZQwkkOY72vfbkN9PhVhco4e6HjY4/kjJnzMT1JPzrerj4xSM+by2xFSDAoFAUCGo/QhgM2KmlI93HlB6GRv9E/Osu2XlNsnisRNppgoUAFAEb2lxPdYTESfdhkPyU2oXYHznw9bRLr1P521+VUr3mR1WywxS5fLHFRGwFABSCj3g8iiUMwBWFWnkBXMpCjLEhB0JaRksPLyqWMeMnO7vqMyVaOODZ2JLnMxJLE7libsT6kk1XseXk5lyyycwrAHWqsmNbJDKrbGociGOSb16oAg1GwEruPl8Dp+9VboKUWmOi8M+hexfETiMFC7+2FyP5sml/iAD8a8g3OhU6iUV0a0HmJN1QHhQAUAFAERx3j8eGGX25m9iJdWJO1wLkD4XPKtDRbfZqHnqPyMlNIpnE8eySd5MVlxXJRYxYXoFGzSD5A9Tt1NVNdEPCtF7RbdK7+ZZwv7kC7Ekkkkk3JOpJO5J5046SMVFYQmgcFABQAUAFADDGOFJ15bW016/nVrTx8pJHH7ovC+X9SJroDECgQKAFxDUf721pG8JsDcvoRweXCSy295KQPSMAfqWrI7yyyzRaUQKACgCqfSlie74Xif5lVP+Yyr+9CAxKFbIo/lH56/vVCx5kztNth46aK/cVTC8FAHopAfR04LPGUmjlVvfSO1iQJGjQDCppqFQs722JqaUsLC+Dh9U25yk/kdYSxqhNma2SkUY3NQNiZHKRX1U1G5Y7EyZI+9eqjhBpjASu49R+tQWLhio336PktgIfPMT63N68h3h/wD6Wa9fRYqyx4UAc8TiEjUvIyoo3ZjYfOpK6p2S8YLLEbS7K1iu0rz5hgxZBo2Jl8ESX08JfRj8/Q1vaTZseu7+hH5Sk/GKKpNxERFu4Zmkb3mJf3j9RGD7tPzI6bVt5SXjFYRtaLavH13d/H+SJpptpY4QUChQAUAeMwAuSAPPSgbKSj2zrgsNJN7mKWQfeVDk/wCYbL+dO8X7lG3c6Ie+f0FjBOVDZoVJPhR5UV5AN8gJ0O+jW2pqa/JRs3h/+CRFYhgzE5AdQAmYnMuo1ca3OYHQcqnhJw5izHvuldPymOx2fQm7T4aENqiS4gByp0BuARuDVmG4T6xn8laymHfRzm7NyW8HduekU8Uht1ynKx9KsR3Be6IfpL2ZE4nCGM2cMh5CRGjJ9CwsfnVmGqrl7jHXJHuDiJa1uR+PoaddNKttDYrMkj6N+jnBdzw7DqRYlS59ZGLfuKzV0TvsslKIFABSgZ39NuLy4OKLnLMBy2QEnT1tSPodFZkkZfJufWs9nd0x8a4r8CaQlCgBUY1HqKQSXTOncZIXt/fS3O5Jsl9ea7AfGnN5f7HD6v3/AFFYBb9aq2Ga0SvctbTaq7GtC0lKCm4yxDMH3r1P2JBBprASNx6j9agn0Kjf+wQAwEABvo3zztcV4/vH/dSNav7SZxmNjhGaV0QfzEC/oOdUqtNbc8Qjke2kV/E9pXlUnCR+DniJiI4R5gk+KtrTbLjm5/sv8jPKUniCK1jsVFmDTucdILEC7R4dL8gBq5Gn3fjW1XGFS8a1gv0bVbZzZwv9yM4hxCScgudB7KABUQdFQaD13NObz2b2n0tdCxBfv7jSkLAUAFABfUKAWZjZVUFmY9Ao1NKlkhu1FdKzNkn/AODiPXFyiD/CTLJiD5Mt8sX4jfypWsGDqd6fVa/cVDjo4tcPAoblJL9dJ6jOMqfhUUKeDEu1llnbyNsdxGaX3kjN5XNh6LsKTzKrmyPxPD27gy6ayBADYnMBnJAPQfmakh15ElKy8lmi4ZG3D2xKx2k7698xz5VCgrp5nN8PlWcpJ4L6SyVHiMpD2QtlJP3fYmGdgbDYvHfe9WYfbkrXHB476U1SKuSdwXF54lyZs8drZJFEiEcxla9h6VHnIsbZR6Z6sWFc3UNg3N/FF9ZCb/egY3Uf0mpVdLpvJLG+L7X9DUez/a7uYkTFqgiUKiYmEl8OwA/tOcBFtc+nnVmuxPgc455i8/3LvHIGAZSCCLgg3BB5g1MMFUgBQBj/ANLuL7zHYeLcQxtIw83II+eRR8aZa8RLOjr+pdGP5KTVE7kKACgBcXtD1FINn9rHcSj+HU2GZ5MQdCSfaRVvfb2W2606Xv8AscNqn3+o6wEGlqqSKJM4cWFqhlHkMC58OpFRt4GMxx969UHCKawENUMgNQ7P8VKYVF/i+6W7EJFCXk1J3lLAAXrhNTo6XfKc45eTd0+kuvgnDoRLxOINnSEySf3uIczNfqI/YHyNPjiKxFYNOnZ13ZL+gxxuOkmN5XZ+lzoP6V2X4UZyatWnrqWILA2pCcKACgAoAc4HANMGbMscSmzTOCVB+5Go1mk09lduZFSRh7syddukafTDl/2JBMasIK4RWjvo0zG+IlHm40iX+RPmabKxLo5a/VTteZMYrgQxvUMrCm5ZHTYfTSonMa2NpYCKb55GjHikhyRx7qZCQLE2JWxIA1PIVbpfpZaoL3gcJF/CxxmKR5xAUzKCyxLMO8RnHIZvtAX0NVm5Sy/bJeziaKFxaEByyghWiDW8XvImDdbHw5vmdKt0PMeSO6PJ5CNdBemNNmexwb2pHFiNM8XClhenIdGIvAYuXCHvIpCpO67qw6Mh0YetSrA9eku/Y7tWpbLDlhkY3OHZj/DynT3LH3DHp7JJ251LCbRKpqXZp3DuILMDa6sujows6How/QjQ8qnTT6EawO6UQ+f+0eL7/GYucHQv3Sf0qSGt1Hg/6xVfUS9ja2Wryt8n7ETVU6gKUAoyAF8vi6a/KhLLIdRPxqkyUjH1GGA5wiQ6W1mZ3Proy6/pS2cZOFueSQwwqpLgrkhsKryY2TOQxQOl9aa4sYZC+9eqDxFNYCGqKQFp4Q14lPL9/wDYrktfDxvkdZsVua3Ae1SOgCgAoAKACgRvHY+wnDxlEs5KxnVIwcsmI9DvFF1ktc7L1qWMUuZHPbjuvddT/VjvElpcpNgqjKiKMqRr91F5DT1O5JqKy3LOclLIhYqqSmQSeTrGLGomyMdxgGmochtIwNxbanJBgg5wzYiONL3NtjYgu1hr8AflV+OFW2XtPE1Q4mKOXDKhR+8mkjlI2ARPChzHwkMIzlHO5A1ql4+nMix3nBnPaNjHK6/3b3LEG51ZGvvcMkh0vbTrVrTPKz8i3cojlbILLvVmUkkZ8sIcQYaVtbXqFzQzLHTmQAAikU0L5MZ4iEyG9jTpTSEcsnMcLf0pv1l7Bku3ZrtSVKR4mULIukWIO4/w5h/aRnqdR+Ys02OXt/8AfklhaumX/H9oMuFmZgFmSNiEvcMSLK8bD20JI1G3O1WVNYyx/jzwYlio8ioh1Orsb7l9vTwqD+KqUnl5Or2mrxq8vkbUw1QoAKAG/EELRlF9pysY0vq5A2qSvvJnbpZ40NfJZ+KEd8yjZLIOWkYCWt+Go5v3OOsfI7wqXqtY+CEXir89qqsjkNRGN6XLEMtfevVEPEU1gJao5AWHgM57mw5PZtORGZT8yRXNbtXixS+V/Y2tmt8bcMlKyDsQoFCgDthMK8rZY1LHc22UdWY6KPM2FKk30Q3aiumPlN4G+M4xh8ITYpiphoFGuGiPVm/9w22gso11atPT7fKfMuEcrrt2ld6YcL+5z4JjpMQ7STMWZzck/kB0A5AaCoNxjGtqMTHzllpjwxI01rIkxGLGGIOoqCTI2hT4XamZGCWFqEKiMnOW9tzViI5HDsvCZeILceGIu7XNh9Ul1HpmAv61dliNZfqWETHaHEfws+HHhzIFnk0ZR3srl2ORizDRAuXWw20FRrE08Lj2JI8IefSPhEM2dR76LMGv4dARqo1P2TVfTvx4JO4FY4PCHW+g+N9wCNee9WL+zPtjlljiCxj2qqPJFjxHmGgR9iKTywOSyODw4W0Aprm2L4kTxrCFY2O1hvU+n9U0hkkzKMZiGLG7E613NWngoLCwIi69n+2wjhWDEKZodst7PHfdon3X02NZF2jn5v4JYWOPRM4vg4xV58HKMRHpddpogAAFePc2AtmHSs22lwfJ0m37pCMFXMgZoWQ2YEf761Cb0LYzWYs50o8KQUccHjDYuHN7EIkxL6X0iU5Bbzaw+IqWHRzu8W5moL2HsZJa5PisM3m1vEfneoLGvY5qby2yWwxqpY8jBviZTe1RpDD2HAMRqdKc5L4FwZY+9eooUTSMDrHhHfYGql2orr4kwH/A8O3eNERYyLlQnQCUWMRPxFvxVna/wup8ovrn/JPp7HCaaJuOS4BOnUHcEaEHzBuK5trB31FqsrUh5hMBJL7CMRza1kHmZGso+JoSb6GW6ympeqSOWNxWGw1+9k76T+6gPhv/AD4i1h+EH1q7ToZz5fCMbVb57Ur93/grXF+0c+IXuxaKG5+pjuqHzfW8jebE/CtmjSVV9cs566+y2XlNtkQkd6u4wssgyXjgGBYINK5DcrlK14ETLZwvCtca6VluQ9E2+FGnOopcjnE4zYbKCTUeGRSh7kW7hjYVLXFjYIbR8POYlreQq0kydR+RmOFz8Pw+JlDqMTIipDkcOSXkEkrrl1AyqBc23q7w3iS4LOUlwyS4rjMJM/eSR4mRyI80hcRlmRApKxZTlG+/MmmS8VxEFe0sYHWMxkOMVAJgncIU+vIRpFKqc9xpcEWsNdD1qGOnm36eSWF0Pco3FeMQxsww1+7B8Nz4m6selzc25CwrVp2yyyS8+ihZLyeSDHG5b3vW3/0qhxxgjLJwDj3eME2Y1ia7ZXVFzg+BC6xLMBcnSueeCTDFyYkTI0cg3Fr06qf05qSF8s8MzzjfY2WO7R+JfKuw0m8VWJRlwxjiyqSxFTYixFa/E1lCEp2f4q2HkDKzIRzUkEfEVm6zSOSzEcmaNB2hjxK/8RGsvWRbRy+pIGV/xCuftrlF4ki7Rq7auYs4YjhGHfWCdb/clBiYeWfVD63FR+PwzXp3qS4mhnLwORQSyyWHNEWYa+cTmlUGy1/1qGPtPOGYQIG776lsRKieLwumDgIfMyfYLyKo11spqXiOEYGov+pNzl7jnH4lHmdo1CoT4bcx94+Z3qldJOTwZ8nyO8NJeqrEyexR+K5pjY0mYHVhT1iXY7Jhz716igJ/s3w+KX29+lc/u+svo+zoVFvh4ciCyiuTs1FlssyYqQyxuDGbQC9PhbJe4qQ/jx824WHNpd+4iMjECwLOykk6DXfSp1a/gnU7MdsZY6CefSV5HHRmJX4LsPhTo3SjyhjUn2cIezOX7A+VLPV2v3E+mxX/AJYUn2R8qT+OuSxkY4M6YXsiL3CflST3S9rGRviyWWIx2XLas95k8sTxZ2OIK0n02xfFnROKsOVI62C8kdJuLhhZhQq8DnL5GfG+IjDQd4iC50rU27Sq+zxY9vxjwjN8V2gndsxcjyrr46CmMfHBFls9XtDMLeLaoJbZT8ApNDo9pSRqutUZbMs8Mf5kRjce0h1OlaWn0cKlwMbyNQKuqIg6w2Bd9gbdait1Fdf3MBWGJjkBBsQafPxtr/DA1Ls/xgTqAGBIGoNcHuG3zom3jgcmTK5WIFrGs7HGRywxZmETW3FCyOz4soH0jcIAYTRr4W3tXYbHqvOH05PkZNe5RCK6BxGHfDYpk2Jqtdp4z7QqZMYbjZBGbasi7bc5wLksGDxMbjwtY+tqx7tPdV2hcnR8Jc3uT8b1VcvkTB2hUWtbWommNwSMGFI1qGTE6HErjKKaAYcEaqaMiYMhfevVEOJXsy31wF6yt3gnp28AuzSYo+tcKokqQpuGne1PRIoD3hnDjexFPyiVIsYwCAbUrksDsAcKCNhUPk2Jgr+MwkySeEaGn4I3B54LBwtSo+sA1pviiRcIeYng6SWNqSUcCOKfZGYvs4mpFR5aE+mvYhMbwQ2NhtT1PAxwIafCMo1OlPTz0RSTIfjmPjGHKMbsdhWxtWmt+qpY4G59OCgGuywMPKTABSYALUYABS4AunCMQog5aVyG4VT/AIjx+RyfGCqY6TM7Eda6vTQcakmNPcFjniN0JBpbqIWrxmgL/wBlu1iyFUlsD161ym47NKGZ1dfA+MueS3YtAWBXUVz3g4vDJJQ54G+JKuvdst1PWpq7JVS8ovkRtdMq/Evo6LnNA2h5V0mk3xOOLEJ9F9orPGeycuGW76Vp6fcq75eMURyi49letWjgQXFKVNwSKjnVGSw0BY+A8eIYLJqDzrF120xa8qwyXOGAEhhz1rmJ8NxHrkeCXXfSoMCYHkuEDJcUguOBm62Ugb0qSyJhGOvvXp6Gkj2c9+nqKo7l/wBuxV2al09K4Jdk0SZT2RQycf4P2qEP9iTl2FOYhwTnUS7AH5VJHoDrJ7Io9xSSwfs06fsNOeNqOQsSH4jsfSmSEkVTi/uz6H9quab70RS6Ml4n7RruNL9pUGFWxQoA8pAPaAClAneFe6b0/wBaxtb/AKyFRBvvWzEQ8pwHfBe2PUVFb9rENd4J7pfQVw2v+8sw6Hb7is2Qkid4XypsOyeHRXfpP918/wBK6DavuRBqOzF5d664gEUAOMD7xfUVHb9jA12L2V9BXnt3+rL9R0Tnh/bqIPclm93TX2OY2Tf4UjER/9k="/>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4"/>
          <p:cNvSpPr txBox="1">
            <a:spLocks noGrp="1"/>
          </p:cNvSpPr>
          <p:nvPr>
            <p:ph type="body" idx="1"/>
          </p:nvPr>
        </p:nvSpPr>
        <p:spPr>
          <a:xfrm>
            <a:off x="0" y="0"/>
            <a:ext cx="7924800" cy="4526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ZW" b="1"/>
              <a:t>D.</a:t>
            </a:r>
            <a:r>
              <a:rPr lang="en-ZW"/>
              <a:t> Washington’s troops spent a hard winter at Valley Forge, Pennsylvania. The army lacked enough food, clothing, and shelter. Some men deserted; others resigned. Yet the Continental Army survived. In April news of France’s alliance cheered them.</a:t>
            </a:r>
            <a:endParaRPr/>
          </a:p>
        </p:txBody>
      </p:sp>
      <p:pic>
        <p:nvPicPr>
          <p:cNvPr id="297" name="Google Shape;297;p44" descr="http://s3.amazonaws.com/mtv-main-assets/files/resources/5_revwar_10.jpg"/>
          <p:cNvPicPr preferRelativeResize="0"/>
          <p:nvPr/>
        </p:nvPicPr>
        <p:blipFill rotWithShape="1">
          <a:blip r:embed="rId3">
            <a:alphaModFix/>
          </a:blip>
          <a:srcRect/>
          <a:stretch/>
        </p:blipFill>
        <p:spPr>
          <a:xfrm>
            <a:off x="0" y="2895600"/>
            <a:ext cx="9144000" cy="3962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endParaRPr sz="4400" b="0" i="0" u="none" strike="noStrike" cap="none">
              <a:solidFill>
                <a:schemeClr val="dk1"/>
              </a:solidFill>
              <a:latin typeface="Calibri"/>
              <a:ea typeface="Calibri"/>
              <a:cs typeface="Calibri"/>
              <a:sym typeface="Calibri"/>
            </a:endParaRPr>
          </a:p>
        </p:txBody>
      </p:sp>
      <p:sp>
        <p:nvSpPr>
          <p:cNvPr id="174" name="Google Shape;174;p27"/>
          <p:cNvSpPr txBox="1">
            <a:spLocks noGrp="1"/>
          </p:cNvSpPr>
          <p:nvPr>
            <p:ph type="body" idx="1"/>
          </p:nvPr>
        </p:nvSpPr>
        <p:spPr>
          <a:xfrm>
            <a:off x="0" y="4212921"/>
            <a:ext cx="9144000" cy="2667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ZW" sz="3200" b="1" i="0" u="none" strike="noStrike" cap="none">
                <a:solidFill>
                  <a:schemeClr val="dk1"/>
                </a:solidFill>
                <a:latin typeface="Calibri"/>
                <a:ea typeface="Calibri"/>
                <a:cs typeface="Calibri"/>
                <a:sym typeface="Calibri"/>
              </a:rPr>
              <a:t>The</a:t>
            </a:r>
            <a:r>
              <a:rPr lang="en-ZW" sz="3200" b="0" i="0" u="none" strike="noStrike" cap="none">
                <a:solidFill>
                  <a:schemeClr val="dk1"/>
                </a:solidFill>
                <a:latin typeface="Calibri"/>
                <a:ea typeface="Calibri"/>
                <a:cs typeface="Calibri"/>
                <a:sym typeface="Calibri"/>
              </a:rPr>
              <a:t> </a:t>
            </a:r>
            <a:r>
              <a:rPr lang="en-ZW" sz="3200" b="1" i="0" u="none" strike="noStrike" cap="none">
                <a:solidFill>
                  <a:schemeClr val="dk1"/>
                </a:solidFill>
                <a:latin typeface="Calibri"/>
                <a:ea typeface="Calibri"/>
                <a:cs typeface="Calibri"/>
                <a:sym typeface="Calibri"/>
              </a:rPr>
              <a:t>Opposing</a:t>
            </a:r>
            <a:r>
              <a:rPr lang="en-ZW" sz="3200" b="0" i="0" u="none" strike="noStrike" cap="none">
                <a:solidFill>
                  <a:schemeClr val="dk1"/>
                </a:solidFill>
                <a:latin typeface="Calibri"/>
                <a:ea typeface="Calibri"/>
                <a:cs typeface="Calibri"/>
                <a:sym typeface="Calibri"/>
              </a:rPr>
              <a:t> </a:t>
            </a:r>
            <a:r>
              <a:rPr lang="en-ZW" sz="3200" b="1" i="0" u="none" strike="noStrike" cap="none">
                <a:solidFill>
                  <a:schemeClr val="dk1"/>
                </a:solidFill>
                <a:latin typeface="Calibri"/>
                <a:ea typeface="Calibri"/>
                <a:cs typeface="Calibri"/>
                <a:sym typeface="Calibri"/>
              </a:rPr>
              <a:t>Sides</a:t>
            </a:r>
            <a:r>
              <a:rPr lang="en-ZW" sz="3200" b="0" i="0" u="none" strike="noStrike" cap="none">
                <a:solidFill>
                  <a:schemeClr val="dk1"/>
                </a:solidFill>
                <a:latin typeface="Calibri"/>
                <a:ea typeface="Calibri"/>
                <a:cs typeface="Calibri"/>
                <a:sym typeface="Calibri"/>
              </a:rPr>
              <a:t> </a:t>
            </a:r>
            <a:r>
              <a:rPr lang="en-ZW" sz="3200" b="0" i="1" u="none" strike="noStrike" cap="none">
                <a:solidFill>
                  <a:schemeClr val="dk1"/>
                </a:solidFill>
                <a:latin typeface="Calibri"/>
                <a:ea typeface="Calibri"/>
                <a:cs typeface="Calibri"/>
                <a:sym typeface="Calibri"/>
              </a:rPr>
              <a:t>(Pages</a:t>
            </a:r>
            <a:r>
              <a:rPr lang="en-ZW" sz="3200" b="0" i="0" u="none" strike="noStrike" cap="none">
                <a:solidFill>
                  <a:schemeClr val="dk1"/>
                </a:solidFill>
                <a:latin typeface="Calibri"/>
                <a:ea typeface="Calibri"/>
                <a:cs typeface="Calibri"/>
                <a:sym typeface="Calibri"/>
              </a:rPr>
              <a:t> </a:t>
            </a:r>
            <a:r>
              <a:rPr lang="en-ZW" sz="3200" b="0" i="1" u="none" strike="noStrike" cap="none">
                <a:solidFill>
                  <a:schemeClr val="dk1"/>
                </a:solidFill>
                <a:latin typeface="Calibri"/>
                <a:ea typeface="Calibri"/>
                <a:cs typeface="Calibri"/>
                <a:sym typeface="Calibri"/>
              </a:rPr>
              <a:t>162–166)</a:t>
            </a: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ZW" sz="3200" b="1" i="0" u="none" strike="noStrike" cap="none">
                <a:solidFill>
                  <a:schemeClr val="dk1"/>
                </a:solidFill>
                <a:latin typeface="Calibri"/>
                <a:ea typeface="Calibri"/>
                <a:cs typeface="Calibri"/>
                <a:sym typeface="Calibri"/>
              </a:rPr>
              <a:t>A.</a:t>
            </a:r>
            <a:r>
              <a:rPr lang="en-ZW" sz="3200" b="0" i="0" u="none" strike="noStrike" cap="none">
                <a:solidFill>
                  <a:schemeClr val="dk1"/>
                </a:solidFill>
                <a:latin typeface="Calibri"/>
                <a:ea typeface="Calibri"/>
                <a:cs typeface="Calibri"/>
                <a:sym typeface="Calibri"/>
              </a:rPr>
              <a:t> In order for the colonies to actually gain their independence from Britain, they had to fight a war. No one expected it to last so long, however.</a:t>
            </a:r>
            <a:endParaRPr sz="3200" b="0" i="0" u="none" strike="noStrike" cap="none">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175" name="Google Shape;175;p27" descr="http://santarosa.californiadar.org/images/patriots1.jpg"/>
          <p:cNvPicPr preferRelativeResize="0"/>
          <p:nvPr/>
        </p:nvPicPr>
        <p:blipFill rotWithShape="1">
          <a:blip r:embed="rId3">
            <a:alphaModFix/>
          </a:blip>
          <a:srcRect/>
          <a:stretch/>
        </p:blipFill>
        <p:spPr>
          <a:xfrm>
            <a:off x="1295400" y="533400"/>
            <a:ext cx="6611722" cy="323855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1" name="Google Shape;181;p28"/>
          <p:cNvSpPr txBox="1">
            <a:spLocks noGrp="1"/>
          </p:cNvSpPr>
          <p:nvPr>
            <p:ph type="body" idx="1"/>
          </p:nvPr>
        </p:nvSpPr>
        <p:spPr>
          <a:xfrm>
            <a:off x="457200" y="1600200"/>
            <a:ext cx="5331000" cy="4526100"/>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SzPts val="3200"/>
              <a:buChar char="•"/>
            </a:pPr>
            <a:r>
              <a:rPr lang="en-ZW"/>
              <a:t>Why did the thirteen colonies have to fight a war if they declared their independence from Britain? </a:t>
            </a:r>
            <a:endParaRPr/>
          </a:p>
        </p:txBody>
      </p:sp>
      <p:pic>
        <p:nvPicPr>
          <p:cNvPr id="182" name="Google Shape;182;p28" descr="File:Man-scratching-head.gif - Wikimedia Commons"/>
          <p:cNvPicPr preferRelativeResize="0"/>
          <p:nvPr/>
        </p:nvPicPr>
        <p:blipFill>
          <a:blip r:embed="rId3">
            <a:alphaModFix/>
          </a:blip>
          <a:stretch>
            <a:fillRect/>
          </a:stretch>
        </p:blipFill>
        <p:spPr>
          <a:xfrm>
            <a:off x="6314901" y="0"/>
            <a:ext cx="2829099" cy="68580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endParaRPr sz="4400" b="0" i="0" u="none" strike="noStrike" cap="none">
              <a:solidFill>
                <a:schemeClr val="dk1"/>
              </a:solidFill>
              <a:latin typeface="Calibri"/>
              <a:ea typeface="Calibri"/>
              <a:cs typeface="Calibri"/>
              <a:sym typeface="Calibri"/>
            </a:endParaRPr>
          </a:p>
        </p:txBody>
      </p:sp>
      <p:sp>
        <p:nvSpPr>
          <p:cNvPr id="188" name="Google Shape;188;p29"/>
          <p:cNvSpPr txBox="1">
            <a:spLocks noGrp="1"/>
          </p:cNvSpPr>
          <p:nvPr>
            <p:ph type="body" idx="1"/>
          </p:nvPr>
        </p:nvSpPr>
        <p:spPr>
          <a:xfrm>
            <a:off x="15602" y="1625687"/>
            <a:ext cx="91128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720"/>
              <a:buFont typeface="Arial"/>
              <a:buChar char="•"/>
            </a:pPr>
            <a:r>
              <a:rPr lang="en-ZW" sz="2720" b="1" i="0" u="none" strike="noStrike" cap="none">
                <a:solidFill>
                  <a:schemeClr val="dk1"/>
                </a:solidFill>
                <a:latin typeface="Calibri"/>
                <a:ea typeface="Calibri"/>
                <a:cs typeface="Calibri"/>
                <a:sym typeface="Calibri"/>
              </a:rPr>
              <a:t>B.</a:t>
            </a:r>
            <a:r>
              <a:rPr lang="en-ZW" sz="2720" b="0" i="0" u="none" strike="noStrike" cap="none">
                <a:solidFill>
                  <a:schemeClr val="dk1"/>
                </a:solidFill>
                <a:latin typeface="Calibri"/>
                <a:ea typeface="Calibri"/>
                <a:cs typeface="Calibri"/>
                <a:sym typeface="Calibri"/>
              </a:rPr>
              <a:t> The Patriots, or Americans who supported independence, faced several obstacles: </a:t>
            </a:r>
            <a:endParaRPr sz="272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544"/>
              </a:spcBef>
              <a:spcAft>
                <a:spcPts val="0"/>
              </a:spcAft>
              <a:buClr>
                <a:schemeClr val="dk1"/>
              </a:buClr>
              <a:buSzPts val="2720"/>
              <a:buFont typeface="Arial"/>
              <a:buChar char="•"/>
            </a:pPr>
            <a:r>
              <a:rPr lang="en-ZW" sz="2720" b="1" i="0" u="none" strike="noStrike" cap="none">
                <a:solidFill>
                  <a:schemeClr val="dk1"/>
                </a:solidFill>
                <a:latin typeface="Calibri"/>
                <a:ea typeface="Calibri"/>
                <a:cs typeface="Calibri"/>
                <a:sym typeface="Calibri"/>
              </a:rPr>
              <a:t>1.</a:t>
            </a:r>
            <a:r>
              <a:rPr lang="en-ZW" sz="2720" b="0" i="0" u="none" strike="noStrike" cap="none">
                <a:solidFill>
                  <a:schemeClr val="dk1"/>
                </a:solidFill>
                <a:latin typeface="Calibri"/>
                <a:ea typeface="Calibri"/>
                <a:cs typeface="Calibri"/>
                <a:sym typeface="Calibri"/>
              </a:rPr>
              <a:t> Britain had a larger population––8 million against 2.5 million.</a:t>
            </a:r>
            <a:endParaRPr sz="272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544"/>
              </a:spcBef>
              <a:spcAft>
                <a:spcPts val="0"/>
              </a:spcAft>
              <a:buClr>
                <a:schemeClr val="dk1"/>
              </a:buClr>
              <a:buSzPts val="2720"/>
              <a:buFont typeface="Arial"/>
              <a:buChar char="•"/>
            </a:pPr>
            <a:r>
              <a:rPr lang="en-ZW" sz="2720" b="1" i="0" u="none" strike="noStrike" cap="none">
                <a:solidFill>
                  <a:schemeClr val="dk1"/>
                </a:solidFill>
                <a:latin typeface="Calibri"/>
                <a:ea typeface="Calibri"/>
                <a:cs typeface="Calibri"/>
                <a:sym typeface="Calibri"/>
              </a:rPr>
              <a:t>2.</a:t>
            </a:r>
            <a:r>
              <a:rPr lang="en-ZW" sz="2720" b="0" i="0" u="none" strike="noStrike" cap="none">
                <a:solidFill>
                  <a:schemeClr val="dk1"/>
                </a:solidFill>
                <a:latin typeface="Calibri"/>
                <a:ea typeface="Calibri"/>
                <a:cs typeface="Calibri"/>
                <a:sym typeface="Calibri"/>
              </a:rPr>
              <a:t> Britain had the strongest navy in the world and a well-trained army as well.</a:t>
            </a:r>
            <a:endParaRPr sz="272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544"/>
              </a:spcBef>
              <a:spcAft>
                <a:spcPts val="0"/>
              </a:spcAft>
              <a:buClr>
                <a:schemeClr val="dk1"/>
              </a:buClr>
              <a:buSzPts val="2720"/>
              <a:buFont typeface="Arial"/>
              <a:buChar char="•"/>
            </a:pPr>
            <a:r>
              <a:rPr lang="en-ZW" sz="2720" b="1" i="0" u="none" strike="noStrike" cap="none">
                <a:solidFill>
                  <a:schemeClr val="dk1"/>
                </a:solidFill>
                <a:latin typeface="Calibri"/>
                <a:ea typeface="Calibri"/>
                <a:cs typeface="Calibri"/>
                <a:sym typeface="Calibri"/>
              </a:rPr>
              <a:t>3.</a:t>
            </a:r>
            <a:r>
              <a:rPr lang="en-ZW" sz="2720" b="0" i="0" u="none" strike="noStrike" cap="none">
                <a:solidFill>
                  <a:schemeClr val="dk1"/>
                </a:solidFill>
                <a:latin typeface="Calibri"/>
                <a:ea typeface="Calibri"/>
                <a:cs typeface="Calibri"/>
                <a:sym typeface="Calibri"/>
              </a:rPr>
              <a:t> The Americans did not have a regular army or navy. Many colonists belonged to militias who were basically volunteers and served for short periods of time.</a:t>
            </a:r>
            <a:endParaRPr sz="272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544"/>
              </a:spcBef>
              <a:spcAft>
                <a:spcPts val="0"/>
              </a:spcAft>
              <a:buClr>
                <a:schemeClr val="dk1"/>
              </a:buClr>
              <a:buSzPts val="2720"/>
              <a:buFont typeface="Arial"/>
              <a:buChar char="•"/>
            </a:pPr>
            <a:r>
              <a:rPr lang="en-ZW" sz="2720" b="1" i="0" u="none" strike="noStrike" cap="none">
                <a:solidFill>
                  <a:schemeClr val="dk1"/>
                </a:solidFill>
                <a:latin typeface="Calibri"/>
                <a:ea typeface="Calibri"/>
                <a:cs typeface="Calibri"/>
                <a:sym typeface="Calibri"/>
              </a:rPr>
              <a:t>4.</a:t>
            </a:r>
            <a:r>
              <a:rPr lang="en-ZW" sz="2720" b="0" i="0" u="none" strike="noStrike" cap="none">
                <a:solidFill>
                  <a:schemeClr val="dk1"/>
                </a:solidFill>
                <a:latin typeface="Calibri"/>
                <a:ea typeface="Calibri"/>
                <a:cs typeface="Calibri"/>
                <a:sym typeface="Calibri"/>
              </a:rPr>
              <a:t> Not all Americans supported the war effort. Some were neutral, some were opposed to fighting, and some were loyal to Britain.</a:t>
            </a:r>
            <a:endParaRPr sz="2720" b="0" i="0" u="none" strike="noStrike" cap="none">
              <a:solidFill>
                <a:schemeClr val="dk1"/>
              </a:solidFill>
              <a:latin typeface="Calibri"/>
              <a:ea typeface="Calibri"/>
              <a:cs typeface="Calibri"/>
              <a:sym typeface="Calibri"/>
            </a:endParaRPr>
          </a:p>
          <a:p>
            <a:pPr marL="342900" marR="0" lvl="0" indent="-170180" algn="l" rtl="0">
              <a:lnSpc>
                <a:spcPct val="80000"/>
              </a:lnSpc>
              <a:spcBef>
                <a:spcPts val="544"/>
              </a:spcBef>
              <a:spcAft>
                <a:spcPts val="0"/>
              </a:spcAft>
              <a:buClr>
                <a:schemeClr val="dk1"/>
              </a:buClr>
              <a:buSzPts val="2720"/>
              <a:buFont typeface="Arial"/>
              <a:buNone/>
            </a:pPr>
            <a:endParaRPr sz="2720" b="0" i="0" u="none" strike="noStrike" cap="none">
              <a:solidFill>
                <a:schemeClr val="dk1"/>
              </a:solidFill>
              <a:latin typeface="Calibri"/>
              <a:ea typeface="Calibri"/>
              <a:cs typeface="Calibri"/>
              <a:sym typeface="Calibri"/>
            </a:endParaRPr>
          </a:p>
        </p:txBody>
      </p:sp>
      <p:pic>
        <p:nvPicPr>
          <p:cNvPr id="189" name="Google Shape;189;p29" descr="http://study.com/cimages/videopreview/videopreview-small/4.28_101304.jpg"/>
          <p:cNvPicPr preferRelativeResize="0"/>
          <p:nvPr/>
        </p:nvPicPr>
        <p:blipFill rotWithShape="1">
          <a:blip r:embed="rId3">
            <a:alphaModFix/>
          </a:blip>
          <a:srcRect/>
          <a:stretch/>
        </p:blipFill>
        <p:spPr>
          <a:xfrm>
            <a:off x="2882900" y="27887"/>
            <a:ext cx="2927350" cy="1636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endParaRPr sz="4400" b="0" i="0" u="none" strike="noStrike" cap="none">
              <a:solidFill>
                <a:schemeClr val="dk1"/>
              </a:solidFill>
              <a:latin typeface="Calibri"/>
              <a:ea typeface="Calibri"/>
              <a:cs typeface="Calibri"/>
              <a:sym typeface="Calibri"/>
            </a:endParaRPr>
          </a:p>
        </p:txBody>
      </p:sp>
      <p:sp>
        <p:nvSpPr>
          <p:cNvPr id="195" name="Google Shape;195;p30"/>
          <p:cNvSpPr txBox="1">
            <a:spLocks noGrp="1"/>
          </p:cNvSpPr>
          <p:nvPr>
            <p:ph type="body" idx="1"/>
          </p:nvPr>
        </p:nvSpPr>
        <p:spPr>
          <a:xfrm>
            <a:off x="-35490" y="-3132"/>
            <a:ext cx="5674290" cy="686113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720"/>
              <a:buFont typeface="Arial"/>
              <a:buChar char="•"/>
            </a:pPr>
            <a:r>
              <a:rPr lang="en-ZW" sz="2720" b="1" i="0" u="none" strike="noStrike" cap="none">
                <a:solidFill>
                  <a:schemeClr val="dk1"/>
                </a:solidFill>
                <a:latin typeface="Calibri"/>
                <a:ea typeface="Calibri"/>
                <a:cs typeface="Calibri"/>
                <a:sym typeface="Calibri"/>
              </a:rPr>
              <a:t>C.</a:t>
            </a:r>
            <a:r>
              <a:rPr lang="en-ZW" sz="2720" b="0" i="0" u="none" strike="noStrike" cap="none">
                <a:solidFill>
                  <a:schemeClr val="dk1"/>
                </a:solidFill>
                <a:latin typeface="Calibri"/>
                <a:ea typeface="Calibri"/>
                <a:cs typeface="Calibri"/>
                <a:sym typeface="Calibri"/>
              </a:rPr>
              <a:t> The Loyalists, or Tories, supported Britain for several reasons:</a:t>
            </a:r>
            <a:endParaRPr sz="272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544"/>
              </a:spcBef>
              <a:spcAft>
                <a:spcPts val="0"/>
              </a:spcAft>
              <a:buClr>
                <a:schemeClr val="dk1"/>
              </a:buClr>
              <a:buSzPts val="2720"/>
              <a:buFont typeface="Arial"/>
              <a:buChar char="•"/>
            </a:pPr>
            <a:r>
              <a:rPr lang="en-ZW" sz="2720" b="1" i="0" u="none" strike="noStrike" cap="none">
                <a:solidFill>
                  <a:schemeClr val="dk1"/>
                </a:solidFill>
                <a:latin typeface="Calibri"/>
                <a:ea typeface="Calibri"/>
                <a:cs typeface="Calibri"/>
                <a:sym typeface="Calibri"/>
              </a:rPr>
              <a:t>1.</a:t>
            </a:r>
            <a:r>
              <a:rPr lang="en-ZW" sz="2720" b="0" i="0" u="none" strike="noStrike" cap="none">
                <a:solidFill>
                  <a:schemeClr val="dk1"/>
                </a:solidFill>
                <a:latin typeface="Calibri"/>
                <a:ea typeface="Calibri"/>
                <a:cs typeface="Calibri"/>
                <a:sym typeface="Calibri"/>
              </a:rPr>
              <a:t> Some were members of the Anglican Church and thus loyal to Britain. </a:t>
            </a:r>
            <a:endParaRPr sz="272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544"/>
              </a:spcBef>
              <a:spcAft>
                <a:spcPts val="0"/>
              </a:spcAft>
              <a:buClr>
                <a:schemeClr val="dk1"/>
              </a:buClr>
              <a:buSzPts val="2720"/>
              <a:buFont typeface="Arial"/>
              <a:buChar char="•"/>
            </a:pPr>
            <a:r>
              <a:rPr lang="en-ZW" sz="2720" b="1" i="0" u="none" strike="noStrike" cap="none">
                <a:solidFill>
                  <a:schemeClr val="dk1"/>
                </a:solidFill>
                <a:latin typeface="Calibri"/>
                <a:ea typeface="Calibri"/>
                <a:cs typeface="Calibri"/>
                <a:sym typeface="Calibri"/>
              </a:rPr>
              <a:t>2.</a:t>
            </a:r>
            <a:r>
              <a:rPr lang="en-ZW" sz="2720" b="0" i="0" u="none" strike="noStrike" cap="none">
                <a:solidFill>
                  <a:schemeClr val="dk1"/>
                </a:solidFill>
                <a:latin typeface="Calibri"/>
                <a:ea typeface="Calibri"/>
                <a:cs typeface="Calibri"/>
                <a:sym typeface="Calibri"/>
              </a:rPr>
              <a:t> Some depended on the British for jobs.</a:t>
            </a:r>
            <a:endParaRPr sz="272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544"/>
              </a:spcBef>
              <a:spcAft>
                <a:spcPts val="0"/>
              </a:spcAft>
              <a:buClr>
                <a:schemeClr val="dk1"/>
              </a:buClr>
              <a:buSzPts val="2720"/>
              <a:buFont typeface="Arial"/>
              <a:buChar char="•"/>
            </a:pPr>
            <a:r>
              <a:rPr lang="en-ZW" sz="2720" b="1" i="0" u="none" strike="noStrike" cap="none">
                <a:solidFill>
                  <a:schemeClr val="dk1"/>
                </a:solidFill>
                <a:latin typeface="Calibri"/>
                <a:ea typeface="Calibri"/>
                <a:cs typeface="Calibri"/>
                <a:sym typeface="Calibri"/>
              </a:rPr>
              <a:t>3.</a:t>
            </a:r>
            <a:r>
              <a:rPr lang="en-ZW" sz="2720" b="0" i="0" u="none" strike="noStrike" cap="none">
                <a:solidFill>
                  <a:schemeClr val="dk1"/>
                </a:solidFill>
                <a:latin typeface="Calibri"/>
                <a:ea typeface="Calibri"/>
                <a:cs typeface="Calibri"/>
                <a:sym typeface="Calibri"/>
              </a:rPr>
              <a:t> Some feared the changes a new government might bring and feared challenging an existing government.</a:t>
            </a:r>
            <a:endParaRPr sz="272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544"/>
              </a:spcBef>
              <a:spcAft>
                <a:spcPts val="0"/>
              </a:spcAft>
              <a:buClr>
                <a:schemeClr val="dk1"/>
              </a:buClr>
              <a:buSzPts val="2720"/>
              <a:buFont typeface="Arial"/>
              <a:buChar char="•"/>
            </a:pPr>
            <a:r>
              <a:rPr lang="en-ZW" sz="2720" b="1" i="0" u="none" strike="noStrike" cap="none">
                <a:solidFill>
                  <a:schemeClr val="dk1"/>
                </a:solidFill>
                <a:latin typeface="Calibri"/>
                <a:ea typeface="Calibri"/>
                <a:cs typeface="Calibri"/>
                <a:sym typeface="Calibri"/>
              </a:rPr>
              <a:t>4.</a:t>
            </a:r>
            <a:r>
              <a:rPr lang="en-ZW" sz="2720" b="0" i="0" u="none" strike="noStrike" cap="none">
                <a:solidFill>
                  <a:schemeClr val="dk1"/>
                </a:solidFill>
                <a:latin typeface="Calibri"/>
                <a:ea typeface="Calibri"/>
                <a:cs typeface="Calibri"/>
                <a:sym typeface="Calibri"/>
              </a:rPr>
              <a:t> Some just did not understand the war.</a:t>
            </a:r>
            <a:endParaRPr sz="272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544"/>
              </a:spcBef>
              <a:spcAft>
                <a:spcPts val="0"/>
              </a:spcAft>
              <a:buClr>
                <a:schemeClr val="dk1"/>
              </a:buClr>
              <a:buSzPts val="2720"/>
              <a:buFont typeface="Arial"/>
              <a:buChar char="•"/>
            </a:pPr>
            <a:r>
              <a:rPr lang="en-ZW" sz="2720" b="0" i="0" u="none" strike="noStrike" cap="none">
                <a:solidFill>
                  <a:schemeClr val="dk1"/>
                </a:solidFill>
                <a:latin typeface="Calibri"/>
                <a:ea typeface="Calibri"/>
                <a:cs typeface="Calibri"/>
                <a:sym typeface="Calibri"/>
              </a:rPr>
              <a:t>Loyalist strength varied from region to region but was strongest in the Carolinas and Georgia.</a:t>
            </a:r>
            <a:endParaRPr sz="2720" b="0" i="0" u="none" strike="noStrike" cap="none">
              <a:solidFill>
                <a:schemeClr val="dk1"/>
              </a:solidFill>
              <a:latin typeface="Calibri"/>
              <a:ea typeface="Calibri"/>
              <a:cs typeface="Calibri"/>
              <a:sym typeface="Calibri"/>
            </a:endParaRPr>
          </a:p>
          <a:p>
            <a:pPr marL="0" marR="0" lvl="0" indent="0" algn="l" rtl="0">
              <a:lnSpc>
                <a:spcPct val="90000"/>
              </a:lnSpc>
              <a:spcBef>
                <a:spcPts val="544"/>
              </a:spcBef>
              <a:spcAft>
                <a:spcPts val="0"/>
              </a:spcAft>
              <a:buClr>
                <a:schemeClr val="dk1"/>
              </a:buClr>
              <a:buFont typeface="Arial"/>
              <a:buNone/>
            </a:pPr>
            <a:endParaRPr sz="2720" b="0" i="0" u="none" strike="noStrike" cap="none">
              <a:solidFill>
                <a:schemeClr val="dk1"/>
              </a:solidFill>
              <a:latin typeface="Calibri"/>
              <a:ea typeface="Calibri"/>
              <a:cs typeface="Calibri"/>
              <a:sym typeface="Calibri"/>
            </a:endParaRPr>
          </a:p>
          <a:p>
            <a:pPr marL="342900" marR="0" lvl="0" indent="-170180" algn="l" rtl="0">
              <a:lnSpc>
                <a:spcPct val="90000"/>
              </a:lnSpc>
              <a:spcBef>
                <a:spcPts val="544"/>
              </a:spcBef>
              <a:spcAft>
                <a:spcPts val="0"/>
              </a:spcAft>
              <a:buClr>
                <a:schemeClr val="dk1"/>
              </a:buClr>
              <a:buSzPts val="2720"/>
              <a:buFont typeface="Arial"/>
              <a:buNone/>
            </a:pPr>
            <a:endParaRPr sz="2720" b="0" i="0" u="none" strike="noStrike" cap="none">
              <a:solidFill>
                <a:schemeClr val="dk1"/>
              </a:solidFill>
              <a:latin typeface="Calibri"/>
              <a:ea typeface="Calibri"/>
              <a:cs typeface="Calibri"/>
              <a:sym typeface="Calibri"/>
            </a:endParaRPr>
          </a:p>
        </p:txBody>
      </p:sp>
      <p:sp>
        <p:nvSpPr>
          <p:cNvPr id="196" name="Google Shape;196;p30" descr="data:image/jpeg;base64,/9j/4AAQSkZJRgABAQAAAQABAAD/2wCEAAkGBxQSEhUUExQWFBUXFxgaFxcYGB8eGhwdFxceGBweGBkdHSggHB0nHBocITElJSkrLi4uHCAzODMsNygtLisBCgoKDg0OGxAQGiwkICQsLC8sLSwsLCwtLCwsNCwsLCwsLCwvLCwsLywsLCwvLCwsLCwsLCw0LCwsLCwsLCwsLP/AABEIAQQAwgMBIgACEQEDEQH/xAAcAAABBQEBAQAAAAAAAAAAAAABAAIFBgcEAwj/xABHEAABAgMDCQUFBQcDBAIDAAABAhEAAyEEEjEFBiJBUWFxgfATkaGxwTIz0eHxB1JzgrIUFiNCcpLSF1NiFUOi0+LyJDTC/8QAGgEAAQUBAAAAAAAAAAAAAAAAAQACAwQFBv/EADURAAIBAgIGBwgCAwEAAAAAAAABAgMRBBIFEyExQVEyUmFxgbHRFBU0NZGh4fAWIjNC8SP/2gAMAwEAAhEDEQA/ANOUWw8COuRgP1SG02U4eZ1QXGqvAinzjiDTDXnv+RhFXM7vRzAfj4QSdtOLdNCuIRPHj8TCvb/H1eAOR8+4esJzv8+vCEIMEK6p6RWMm5XmqlotE2bLEtSZqjKCWUAhyyCFOsgCobXHuM5gzKlKc9iyXTUTyyC7sDSr7ouywFZNpK9t9ud7W223PwIVWha7J/n4v3PC66OqK6nOsMSqSsAJnK9oFzILLHjQx6/vGmoMpV8KlgIvAv2qStJDOSWBoASN8H2DEL/X7ru58xa6nzJ3Vqbf00EE7/TyiuHOcKSTLQsfwO2vaLJBCsQTUulmGLx6Izj0koMtR0pCCtwzzkBSdF+8ecJ4DEdX7r9494ddDmT97c256cy0C7sAHW1jEPk3L6Z60JCCAtK1JJINEKuVD6JJg2XKZv2rtGuyVUAxu9mFnicYZLCVYtprauHjbzCqkXa37xJl+EK99Ir0vOYML0pSQ0pR0gWROLJUVPRjiG1wlZ0I0D2amWEFwahMyZcQWA1+1VqYOaQ73fiOr916g11PmTxG0Bt/waE/hsis2XL6wdIXq2o3UJDqEhbJDuK4cY95WcSlqkhEt+0mLQXUNEpRewoQWqxbXtEOlo+unu58eV+fcwKvB/v7zLCDtZ9beu2Ao7e+IrJGV0zypNwoUljdNCxJFRi9OFcTEoOAirUpTpSyzVmSRakroV769Yw67DAdj+fzgEB2cOdWvngYjHDirqnl9YcFnf3QgOhSEeHl6w0QW3nuHwhQK7PAwoABra9+sepxhFjvfh4EiAs6z4p84WrVvcekOCHdhwHnSCkdDDnA7+uJp6QiKu3hXveEIRJ491PGE3HrrbCB2eXlvgiuPXEVhCOGXkqQlZWJUtKi7kJFXx1a9cGXkqSkMJSBVKmA1oOiabNVKR3Xd574a31FTEuvqdZ/VjckeRGW7JlnKFJUEoCkrTeF0KHa+1dJoCccO+EjJ1lSLl2UdJJbRcqCWBwxbwhuXMlKtAQAu4E3ndJUTeSUuCkghn21wMcCc12IJWHBsxBKMP2dIBqVUveG+L9KUHTWas0+W3ffn9/yQyTUtkDvQLMJgkpQgFUtSSkJDXUYpURh7WG8xzTrdZUTFIVLa4uUFK7I3UqAAlXlPRnABakDJmb5kzEL7RKgkTQAEMo9qq9pKcuRwj3RkFBnzZ0xl31IUkH+UoSBUOyi4eopDs2HjJ3qSatwvdu/b2bfXcC02laKW37W9Tzs9js1nWueZodN4FyjRvqc+wHJLfzEmke9qk2YEzyiWpYZV4AFZoA4PA90RgzUJTMCpwUVy7l4ILAiYV3mvtrZg2O+Oi0Zt3+2KlIvzUy0hSUMEXAAWF57pYUfZi0SSdBzzOs+T2NbNnrJ+G67AlO1sn/dv4Oydk6zmXMkgIl306dy6lV3bXU2tmgpRZJoRMHYKoEoJbBBoA9aHD5xyS83f418rBT2qpt0oN4laLpSVEsU8t0cic1FCXKR2qAZYIvdmXIKkqqL5STSt4HVshq1LVnXfPc+Kd/KP5E83UX7/wBZOqyZJP8A20YKxSG/ie1qbSxLYwhkuTdSOyQAlV5IuvpfeDjHfujsJO/l36hCbi3h8uEZuuqdZ/UsZI8jnsmT5cp+zQlD43Qz7HZqBzTfHSDwgEY6uI7+ngGuOrb8YZKUpO8ncKSW4SVbT1xYNCI1dcnhDkethPrCI6Z/L4w0IRtr6dcYIPQrA5NBfc2/VDWIPWHzgQSf+R8YUAQ1+Xf6tHhbLSJaFLIJCalvnQ4x7Do09GER+cP/AOvM/p9RBJaMVKcYvi0cQzrk/cmdw/yhHOuT92Z3D/OI7I9jC7DaiJd+YFS7pCXUNIPdo+GyPbJWbKFolGaZqVzVrSAlIZFwE/xAa1bCkWo4acrZeKv97eZrToYOGbNdWdt/Zm8jr/eqT92b3D/OAM65P3ZncP8AOOI5uS+x7a+ooCFhTN71KwhKRT2VEvwiSRmvKlLlKvKUUzpSFpWxBvsSGAYY4OqkOjg6r4cvuRyhgY8+P1X6vqef71SdSZo4BP8AlCVnVJOKZh5J/wA4dPyLLmXUnQSq1z0m5LBUAkrYAgO1ANg5Q2Vm5ISqaFCasCz9ohik4uCUFPtHY4G8QfYql+H6rjcuCS2qV/zYH71yfuze4f5wBnVJGCJncn/L0jjtmbyE2XtkqmFQShSgQABfLVSQFNsUCXrFbiCpTlTaUuO0t0cFhKybhfY7Fx/euV92Z3J8dKAc7JIfQmtso36oqEMm4GGxV3Ylei8Pbc/qWibn9Z04onckp/zjy/1Fsv8Atz/7Uf5xneUI4o7DC6EwtSkpSTv3nJYqrKnVcY7jUB9otlH/AG54/Kj/ADhf6jWX7lo/tR/7Iy4wIs+4MHyf1K/tMzUf9RrL9yf/AGo/zaD/AKi2X7k/+1Pn2kcubws0rJ1lnTxZ0hU+YJiplm7VUxIUrQBCSUlhQmgaOc5n2efKmT0drKvy7RPkpN27cQrQF0AlikjFSSKUOMV/dGCTs1LfbeO19Qkf9RrL/tz/AO1H/shH7R7L/tz/AO1D/rjhmZoWSbMsqJf7RKTMsfbmYWINLwfHT+8lLBmZo8sn5rybVKsaZaymXNnzwFKQgTbssKVVSQ5JbAkgcmhe6MDvtL69/oLXzJE/aNZmrLnH8iB//cIfaNZf9uf/AGo878cOQ80rIqdY1LE8y7SicUyZjBaVSX94U3TdIqGAqzuCY4LLmjJmWVc5BtImBM5aZawlCgJRYOFJAmU9ooVokgMTB90YHlL6/vIOvmWrIueki0zRKloWlRBN5aUgaIfUsmLOF8O9vrGG5sTSm0oILGviI2qwKJQk7tRMYOmMFTwtVRp7repYpTcltOpj1/8AaFHkUnYO4fCFGOSjmPLcW8o4MuSyqTMSkOSnAY4x3bMT1trDZoBDPQ4MfnBQ+E8klJcDOJVumSSUpmLl7QlZThtY1gpytNF5p0wXva/iK0tWlWvOLVOzclqU5xOrX3a4YM1kavFxFpSgl0mX3pSo3dwj9Ctf9VPYdgLoRfvnaSzVqzcoCsrzSzz5hZiHmK1YEVxEWf8AdaX0D6Qf3Wl9Awc0OsxvvOp1I8+PqVUZRmU/ircKKhpmijioVoTWuMO/6pNv3+2XfZr183m2O7tFpGa8vd6ecD910Pt66wgXp9Zh96VOpH6fkqszKCygIM1ZQMElZu/2u0c98bRFy/diXu5fSCM1pfX0rCeqe9sctLVlujH7+pTL42wphoYuRzZl9VipZQl3VTEjAKUByURDWoJrK+JfwONqYhyU0lZcCs5QjmlSFK9kO2MdOUIks0LOFzFA/wDH1juI13QwWsXD1OUxcc2IaIf9imfd8R8YH7DM+6fD4xrSc2Je7xgjNmWaeuEZX8il1V9/UZ7N2mUmTPKAg3ygEkIKtEE4kJdgd8eqJtqSi4Jk1KA4CBNISxxF0KZjr2xqH7sy9h7jB/dmXu62wP5C+qvv6h9m7TLkzrUAlImTgEghIE0skGhCReoCKECPNKLQAkAzAEG8gBZASTrSHZJ3isaqM25W3rlSF+7MvZ1xgfyF9Vff1D7P2mWzJlqUsTFTJxmDCYZpvjgu84xOvXBVPtZSpJmTilZJUntVXVE4lQvMonW+Magc2petuXzpA/dqX1j5CF/IX1V9H6i9n7TMsiWVaZySoMK1cbI2XJytBLs/P1oYi5ObUsEECJuzywlLDDgBGRpHHe1yUmuwmpwyofTr6QocBxhRmEgw8euL+UJ94hBvPp4Q7/Lv1QbCAD9BTwx8YRqNRGyu3hBNd+8dMY4MtZVRZkXlqAKiQgbVBKlM/BJPKHRi5Oy3ibsei7entexQyp129cwZLs6zikOaCpOoYt0/saj7UwjdLASOZLqJ3uIgcr2NcnsLbZldokoQCm4UqWFAqJmKIJBJUSKJYsK4RZbLakTE3kqBGuoLHYWo8a08GqNuPaQxqZjyOTxqmTB+Z+8KBB5x4meULCJmJqhWAVtG5Q2axXaBJRzZQs3ayyl2OKVbFD2T3+DxFOnGSs0OAeT8PlDbvPyfh0Y4ckW/tpYVUHBQxIIoQ1Y7usCfDVGfKLi7MegaqkdbmEZvlf3k3+tf6jGkkHEdPs2cYzbK/vJv9a/1GDHejY0T0p9xVcoRL5je9P5fWIjKES+Y3vT+X1jtK/y1+HmjBxHxTNaSKClOPrrh/NudPH0jzlKpqFN57y8eg8NdPBjHEPeTnPbrYmUhUxZ0UhzQk8AI5coLtQRf0LKjRYzR2kxTuVAIQoJQyQ7lSqOSA0Mtsrt56ZBBuBBmLbWAFC44wFW/MOayPZRPa1TVTFzFFWiVq7NN1ZAuy3uiqQcNmwRr4TC01T1tRXvuIJyk5ZYnN/1eyplvNyokKS5IuS0zACdctQUaOAWGIOxhEWzO64b8mYLTJJ0aJvqQEFRNClmY/wAraCwcLxvEyzIU95CTexcAvx24DujlyzkxFokrlKSkgijigOrCrPi2p4stUHs1aBlkuI+VNCsK729WblBfVjzx8vKKnmHlAKklBKlFClIdWJuFtLeMDwi2davjGHWp6ubjyJ4u6uEDp8Icxb5inNoDdfKvhB6HWrhEIRXOrx+MKHd/cPhChXEM1cKbPF4T7cNoJrBJr0fHGByBGrrWIcIRHDubkNkVbPWxdt+zoUHQFla37MJaWyrpXMdKHLVYlgRgSRaT3bNKKvnzIBRJWqb2SZcx1OkEEMTV6DBnG2jRbwLtXiMqdFnhlzLqhLmy1IQtCJfaAKUpIE1cvtReBqtKZakkp1lSioCke+ceRZi5IJkypwlSSES1KJlBQbSKKBRp7RvMBQVMQeXLd2ipapS5b2xEmatYurTLudnLCVuSsEC6rEVvDFyL/OyZKMgSpoC5aEAG9sSlnLbhG7iJ5XErU43TKTmXkQKIZPZkSz2ikTbyHmBSSm6k3DokkFgzUcGOa0WecLQZplz56UrUh1TylKShRDJCVJKXUdFtRFNUW6VLNnTfkSpKZYlgmQlpak6x7KSFqIoAboBGNSY8MlWJM2bN/aJcshZK5SVpClDSIWAq6MCEi6HbF2IiLW7XJ7h+XgVnMm3LRabTKU13tl3Mbw0ikhRI0sBVq1JqY0MdGnoMIzfIchIt1qCPZFomDEltKrPvfm8aOgMA7U3B/DCMrHpa26Jae4Tbq7aRm2V/eTv61/qMaSTsdt/xjNsre8m/1r/UYqR3o29E9KfcVbKMS+YvvT+X1iHyhExmOP4p/L6x2tf5a/DzRg4j4pmtS1UFcNZ9YclXPn8IbLFBqptq26le6BOAYvgxrqFMdkcTxJiryspIKLVN7RSJMwlSlJIe5LllFwOnWpCzRhozHNBe7JZniwyEyVXFlAVMmXb5TR13QpgVlZYXmAck4NFBnzyZd28BZ0qEqfdIUOzBE1WBdhUktpIJKXAU2rZBssqVIRLke7QClL7iQTzLx01W0IRS3IrQ2tspeSF2mcCsW61ICSbyFy5RVoLAL3U6N+qUnWxZ4l8s5Yn/ALV2cqaJaUUKewK7xCBMUVTHZKQFpDYvr0hElbbTMKwLPLRMlpczDRwsEFIluQkqosGuiSnfDsnWZEyZMm3QpC1IWhS0EKCggIUwUAQAEJIO0q2QxyV7tDrPdcq2b8sSrSopLduBPKa0VNcqA3XnDbQYu4PHurGd2jKCU2iUQXKlzTiC0szChLgFwLyWS4ZkEj2iToEhd5IIrhj8WNOqRl6ShlqX5klJ7D2SNnh9YSX+L4eBYQH3gda6Awr2/mRjzjMJD0vK390CFdOw9c4EEQMKeDQi2LQjsc8jABArQb+gKQRBQOn+Mc2ULIJktSCAoHEEBjxDV7o6GeuO/Vz2d0Ijj3DVy+EFNp3QjHLfkKfYFqXISJkshYKCB2iQsMoS1qGDfyqfdWov2bmeabXLSGCltdmI9kktgAosleOgo1D3VKumJ612MTBUA7z8HDRRM5MzdIzpCjLmM19OsbFDBacMd0a9LGRqpRq7+ZA4OO2JNLyAi1i5/AF29fvyyqcXWbt9KyltAJ9pKq4UDn2lCVk9Cyq5MUhihMlJBcgpF8EquljdBKmYlgNdNybnHa0vKtyLPaezu3FTU6ZClXHvB6hapafZc3xjHha8qT7WOyMtdmmy1Ay7PKlkAX0gg9mQ8x0qF52KQSQwCiLypzkt+wZmSJnNOxkTlzPaVMVeVWhJL0HExoaVcjTo9CK1mjPDGTMSlM9CU9olCxMRpbFgsDQuk1G8EE2YHV5/HXGHjHLWNS3onha2waQ+I+O3eYzfK/vJ34i/1GNJI49da4zbK3vJ34i/1GII70bWielPuKrlCJfMf3p/L6xEZQiXzH96fy+sdrX+Wvw80YOI+KZrUvAUbiNe/wCMeOUrMJsqZLLstCklgG0g2vHhHsg0FXLUJLdd0FKn/wCXCv1jiU7O6JihJtJXNUFpkBKFXApN5N0y0oCZZBBoezBAvkEEihF4TuZmUZU2zhEhQSkpIlh3uFIurTyUyxtCw1BHNnRmyLQCyQ6hU3Q9MOLRUlZKSkm+Epmgu+F4gUUnXe3p0tx9o9DSrwxEbXsys4uDNDtOTphlS+zSUrCEpUntVJSAlNBoK2vUbcNnhZ7YbNJm9qsiYlqKUVIBW90pUdIocKJJYi6qgAimWfO2fKCr09YCQoJExIVfKUlQCVrQlV4s10qJJKd8MtOUbR+0S1WlCwtUoLAUEFLP/DMsoJSxCl1LkPyVLqn/ALbhZ1wDMsku8LhRflzTLUoApKgSo1QVKulJGonFRJdYA0XJaSJaRXDly3xQc3ciXzQM6iSWxJLnrZGhWaTdSEnGMnSFVTlsJaUbI9m6J8q4w7fh8+cADj5hvHuEFKd9Iy2SiuJ1muup+MKDeG3y+ECFtAI7dXVawBw5tjz9YI6xP/lAfaH3PT6wQiUMKeHXjBO/58oakj5U8IIJHXrrgiC20AtrIbx+cAsRtHEHyrBblv8Ap5Qrz49+rv1wQFcy/kYkpmypkyUtIUL0tV0kLZw4DgOkHRINMYq0rNVUwlUxJWSzqWpS1G64DqUSSwJxOsxpZQ9SH3/PCEEB6Dwp8IswxdSMctxrgm7lWyDkRcoirAah1si0JFA5HM08zDjv8T5QH58/g5MQ1Kjm7sclYRGqm8Y/OM2yv72d+Iv9RjSbvVfpGbZX97O/EX+sw2O9GxonpT7iq5QiXzH96fy+sRGUIl8xven8vrHbV/lr8PNGDiPima1Lw1jn15x6Eno+eziIYjAF9XWMP5H151jiGTguvs8xEVlTIyJw364lCHxD8gfIGDjsPL4GDGTi7oDMpt2b4kqAMpBCQAFX1lRLkKUyhdSSlmYULmtGl1mZbLR2kxITopQEgaKUIdgHL6ySd8XSfYkKLqHh0I9JNkSn2R3enTxflpCco5WRqkk7njYbGmWlh8o6sNg7+7XDiW198IHZ1zaM9tvayUAHDu+QaHcjweADw4/HdBQG+jCGsQ4cB3j4woV8fe/8oUEAzuHIQk7vl4GEzfFoRHWr18oQRE723fURzZSt8uRLVNnLShAFVKLNwq77NcdI7+uTRmn21WCfNlyFS0qXLQVmYlLkuQAlV3WALwcbYnw9JVKii3YbN5Vc9so/a5ZUFpMqdO/5FkJ5XiV94iIP2yzNVkQ2+cf8Izey5OmzCyJalFwMGqSwBJYA1jul5tWgpUq4kBIcutL0BOD7jG9HAUEujfxZVdWXM0fJP2tmYsIVY1En/aWFcSykppxLRMzc+1LmdnKlAaExTzFn/tkBQCEuFGpFFEODsLZpk+yzLPLIXImkO61SwFFaknQReSdFLVLh6lsRFct9sVNmGYqinoA+jdwCdYaGvAUb9Hz9STWWjvu/39/dv0tkjKJnSwopCVVoCVBgWBSWwOPxFY7rwJ38R84zv7KcrqnyWmqdaFlN44kMCH3h2fdrjRVKowII318oxMRS1dRxJou6uDrGM2yt72b+Iv8AUY0gHquzhGb5X97O/EmfrMRR3o2dE9KfcVXKES+Y/vj+X1iJyhEvmP70/l9Y7Wv8tfh5owcR8UzWkatXWrbB44bz8YYjDFg3VNUeieDcn82jiGTgJA2eAEQ+Wc45dnDlK5he6EoTUqL/AJlAEEG4FMabo8M6ctmQkpQBeuhRJURdSSQSCHcsDWmHdx5sWY2icbQopuS1ESh2akKqCKpVMWEgBRIA2gku76WFwalDWVN3DtIpT25UGRnDaSApckSkqAbtETAA5u6cw+zVqlCaOaMAe+wZdCgntwiWV3LqkrvIJWHSL4AKVEMReZwRrdKZ0Tku15L7HD90RmV83pNokzZZQlHaiq0gBQUxAUDtDnvO2LMsPQkrZbdqB/ZcSQY6n7vlAd6Hz+UV3NHK0yYmZKtAT2shZlqIoCUgFwDg7+uyLHefbwjHq03Tk4slTurjiTs+HfCDbKwAW6aHdamiII68No65woaVbz/aqFBsAbTW3x76mEeHn4MISlan8fk8DrGnJsYQQnhwpXxiJzjtkmXKJmPsupYqJNAwfri0SvJu8Ac2ihfaNZCZ0qYpm7KYhKhfKkqIJFGKCCbrXiliHNL0WcJTVSqotjJuyuQViyBIt9qWk2qfJk30pSlEtgVkB3meyCSq6AXL7HjoTmNYO3VKMuboe2qda0oWaYoQlBSav7SkjfE1mHYJEzsrROLTwuZfMxkn+CJYukEu94oW5J9nfFxKbFaO0tMyWg9kFJWtTKF1IC6lCilaWZTF22AiOhzZdivsKu8y3OvM+z2ObKl2S02pM2bUJcLQkM7ra6QG2vzq1Uts40FvlFQUSlNoQAmYFJLETGGkRjdIva9KLnlTKMy0zpktEiUizpUtMhSZaSpJlpClCUoJTS8L94EgE66CIjOCxrlmbZVpug6Smdektd9IdNAQolLkEaQerETRvbaNZNfZtYeyAAVeBJU7M4JoW/pbXGoDn6DhRoof2fTQCU6d5kqBmJuUW4AABI/lJoTiGOEXsHdWOcx19a7lun0Qc+4Rm+V/ezvxJn6zGkFW+uujecZvlf3s78SZ+sxVjvRt6J6U+4quUIl8x/fH8vrERlCJbMf3x/L6x2tf5a/DzRg4j4pmuSnYeWD9coJUANXfTvhkoUfDecO+tOEeWUZalSZiEllKQsA7ykgb8Y4lK7Jih5dtkm1WpC2vIQkpWxLqSmYSymZklSTrqxGIIFgyNlGXIsiDMWUlSls7OSlZSyb1BRPChMZraZ89EgAS1BZWcK1SLpuh/aTdSobyDiFNsGb8pX7NKExKErSgJISCALoulgoOnDDVHTShGnTUVuRWg25NlcFqmzxOVZrQiaUmYDLny6JUgB0hd0EMSP5aGO1KJvaFMuQAqWEaa56kovlKSUhKAaC8BWOpMqVLtAUoEuFJStT3EELQSlOIvFRSSSw0NxjyXkJMy1TZwUUrBAvAmjy0jAFioMfacVqDSBdeA6zIWVPAylOugi8mSpW0KKLjGuOhXljF3SXbVx6cd0ZZkK2GZbZqlgXzMWm8zXuyVdJNaYppgxDawNRQaDDDbSMjSMbVPAkpu6PRtlG1NTwr0IIHT0hqdXnqPhDx49bYzyQLjd3woDq393/xhQbAG16fyMDCo7x8zBJ2Px1QiNor1UAPDQhZt3n5xG5cyai0S7i0ggFwCNeojxwiQunYDy8saRGZfzgs9iQFz1lIODJKiWxYAYcWiWkpZlk39gHa20r+QckKkidJlpK70xMwI7MKAChdJSStCU1lDE7Geoi8ZKRNW0ybdS6VJKAgpIqPadSgo44UDlioF4xlf2rKGUUz5Q//ABQnsyhQqpKiCpZuuxBFGdgDSpEafLz4s8yXeROl3WcmXfmrAGN2WJYL6nOBxBwjoYxqZFmW0qtq+wj898sKspZUtHZJTelpC7rgFJUbiVJU6Vgey4uneSM8y3aFhJM8ypimKjLcoQg32RgPYViRedgBQgqiz56Z+WaZZp8nsitQS0u+EqoCApSjeJZTtRixxc0pckrXJYIQCU3Uq7MMqWoBJdV4qvEXjdIu1DbrEGor+2wY9pYMxZhE6YkEkOjSUoFyXJqklIxHskjCuoakk0D68K/EuYz7MbJbBLhIbEJSwc1N1I8hGgpbh3aqasfGMHHSUql0WqatEHfuZ/p5RnGV/ezvxJn6zGkq7254+MZtlf3s78SZ+oxTjvRt6J6U+4quUBEtmR74/l9YicoRLZk++P5fWO1rfLX4eaMHEfFM1tAp19IZaZ1xClEGiSWLOWD0ehNIcg0Da9RLdxjxykkmTNATeUZawEvQm6Qz7HjiklmVyZmb5bny5q+yWwCSqepykFaWnyyUBwSElUwsxKhdBZiVW3MzKiJ9ilhV5C5SUpmpSVJIKXSVaOkxUlT7wp8DGbz7WVghJ7JCVKaamaFFJC75YKQVqT2iryahVVM2kIkcjZRm2KdZ1XCO1Qpa0NW6SVFLGoKUrlkPiaGrt1VSCy7OBTjKzNEykpSEnsUmahaKoCVKTdY+yoFk3ga+0cCxjyl5SFmsa5qkFKZYUUp2kqLISLqVABRCACkHzPNZMty0p0Z0sJxotBQHL0StaZiKmqCDdwEVDKWWZ1tmdmFqudrdCUhkhmZatG8tRLkCjAMbuJhjDNsJHKxw5my1G0TFkhSlLDs1HF5uOlGuycA+PWtmjOM0bAELQRpKMtCr59pV7WSa1NeJI1RpKFUw41EZOkX/AOpLR6I4Hr6fWCDx7vLV4why5U8DBPXQjOJA3jv8YUG+Punu+cKDcR53htArqNe74wAkVZuA9cYdf58qYbce6DdO6AIB2+WvrDVHhakEpIDb+naPZ9bjrz7oV7e3g/M08IKdhGe5w5lJnEqUhN7aAyu8esUe0ZnTpEwXSChwTfAcNg3k4Y1jegnZrjmtFhQrFIG3Dxi/Rx84bGRSpJmH5VyLNnrLXZUujJAcqIFSSAHqSz4bIvWZeR3kplrDlAAdsWi3jIsr7ojpk2RCfZAGxm82h1bHOpGwo07MbYrEiXhs4eEdT/LfBbYG63YQ0r5cWf6Rntt7yQDti/w7/rGcZX97O/EX+oxpCX+YZuZf4Rm+V/ezvxF/qMOjvRsaJ6U+4quUIlsyPfH8vrEVlCJTMj3x/L6x2lb5a/DzRg4j4pmuSxuanVWPnBUkNhAQmgDenlhDmauPn4U5RxDJzOc6czgqcZ8sXVH2rgBq+LkFjvEeWTciTFKTevFgACrZsAwFSTTWSTUkxpRQDix4/DVDUywMAN1B8RFxY2eTKxmrV7lXtGarsRTv9Ir+Vc0jLvXCq6u9fSySDfYqDKBxKUqpgUghjGk3KYeDYbdnEQFofEP3+ENp4upB7GJwTKPm5kuYFgl2SABe2Cg62k7YvAwq7dYwhLAwFeuUOB2k98RVqrqO7HRjZBB2+Z9flBCuh18YCS3DZBMQhGlY2J7/AJQYc24/+UKCIaefl5wgB9Pn8IRU2Pp15QgNvXIw0Qg/WHwgvqpuhvIdbmiFzvtRl2ckKu6SQoJe8xLFmqNp2BJh8I5pJCBbM6JKCUovLU7aLNi3tHEOcQ8Rys+Uu3Zhz7IK+L4SzXvhuQ8yErQldpUsuKSkEoACq6ZSyrz1YEAaIqUgxJ2fMOyICg01T4XpqyU4+ySXGPlGrHCUl0iNzfAVkzrs6kgm/LNQRdKhTW6AQRzB3CJtEwKSFBRIUAQQzEEPTdFQznyFLswQuXeAUq6UlSlMbpUCHJIDJIIFKigrEZkfLKrIqrmSo1BNEMMUg4ChJFAXJofar1cMs1o+HaPW2OY0O99Dj3bIT7CQPCGy1uHBfvMOx8t/CKQQP0RgeWEZxlf3s78SZ+oxpBoNfmR3VjN8r+9nfiTP1mDHejX0T0p9xVcoRKZke+P5fWIvKESuZHvjh/LjzjtK3y2Xh5owcR8UzW5WAamGr5Q5gNTfl9RDUGg4dMzw8V2xxLJxpVt6+UeNstkuUHmKCQeLngBjEJnNnH2DgKShiAtZZwVC8yE4FRTgSQBixAU2f2POtc603ZITLUadqs9osCpLld5gWDJDEtrOOhhtHyqLNLYiCda2xGirzrsoUEvMNWvJs81SeF5Msh46pWcFmUHE1JS7Xg919hUzPtB37DGVSc77f2zdoogEvLKUFe5gJYUUnakK4mJ3J+W5drU6EoFo1sQL9QxDuCCAz7dhASbb0ZT5v6r0IvaJrekaOkghxUEAht9XChQ+EOO1h1/yeKvYMplFUuUJqtBFUUBJSXwAIURWigXrFkkzAoAhSSDgcfWM3E4aVGVnu4MswmpLYezdfSnjCSir+gruJxgE/X5aocOumiqPE+7wV/jCgd/93zhQ4QQOmp1xhrYj6+LvzgkcO5u/UYBYbhvFBwOqGiEzc+J7oq/2gyHkS1HBMyrDALSUXm3Ak7g51RaAPrt5xWs/y1mCxiiYlQwaj3go4VReA3kRPhv8sQS3HZk3PKTMUlJlz5bgaa5RShyNf8yRvUAI9st54WezTOyImzZgAKkSZZmFIOBW1EvsJeIKZm7JFnTaEmZ2irOEBKVEXiUlekx0mN47WBDkUjqt2Zsu0yT/ABVFa0pEwpWye0SXWtJAN1ZOicaJAakb2WncrXkc+dOWJNqssqZKclNoSCFpKFy1GWsMpKqpJBYOCC41F4ra5V5JBJchno4o2oM+PzidzsyImz2WWu85TNQkhzdCVugJS4JIBIOk49slryortptgQkqozUwqdQGo9b2q4iLbWrLOHaSeYtmYltvSQguLpWkayAlZAGugAAi213mM6+zS0JmBRTqWoK1som8WLm8NKhjQ6bhzaM7FRy1WCDugOGox8fJoznK5/izvxF/qMaMoc+sX+UZxlf3s7+tf6jEEd6NnRPSn3FWyhEpmT74/l9YisoesSuZHvj+X1jta3y1+HmjBxHxTNblGgp834w9Q4mu/418IbLwHDvpB8O/oRxBOZpkfJZt+VbT+0IUqz2dUwELwUtSmTeGB0AKfdQjbGmyrGhIAShKQn2QEgAaqMKRTZ2Xk5PmWhM3QC54WhXZqWFCbLA0l3kpSXlroVEsAYsk7Kv8AClLQELVNAKQlRIIId0XUm9iNgrjg+/8A2lGNt1lYgVlc8c6M3kW2SqWolCm0JiRpJPqN3kWMYvPsqpNsWia8ufJU5UglSVlQKxRVaukb0u+ljseQM5ZdrBVKUlYBF5nSQ+4v3FjjSKJ9qksSbYicWurlJLa78pdGOolJ/wDGJ6LlGWVjJpNXRM9o/ZTUi4pSriyF3BeQF3iVGicEnvbGsxmraDdMtX8ilJo/8qikagcBrEUvJ2UV/sYmBTLFobSUXJWi6Sk4ghr7DEXttLZmdZLqX1N3cIq6Ra1du0bhlZstQ5+HphBJ3P4eJoYammwGHP8ASMEuDhy74UNvDYevzQocIbd3c6ebQiPHiMIRH/EnZh6l4QOoHrnCEIkambh8/SIjOuzrmWScmU3aXXQ+F5JvBt7ij62iWpu65+bQV6wXPLzpSHQllknyA0U/JOUu0sclMuVM/h3khSEl5KkeyCn2hoKFCkguzNFhzfme00mei+Spa5hpeSEpo6r5cYUahGyIDLSTYpiZxT2klSj2sq5fvaCiFJDUWGbeCQdREhZc55QS0izzy9QkouodvvE3UjhTExvU3rIXit5A9j2g+0zKcqz2CYZgClKKRKTrKwQpLbgzkjUIxzOC1LnCSglEuXNF6+VlSSRqJuhgKasW2PHFnbnHOt1ov2jRCCUplpwQH0gk6zSp1sNTRYMt2ZM6SEoIF26tJwahSmuy8ptuiIlyqDjdfgCbknYnvs7sn7OpUtKgqoJUMCSkatjNGogU2cj6Ycoyr7O5M1KiZhBUpRJIbgCSKE78cI1RI6xHhGRj7a3YS0uiB282c6uGqM5yx72d/Wv9RjRwX14F/rjGc5Y97O/rX+oxUjvRt6J6U+4qmUIlMyR/GP5fWIvKESmZXvjy9Y7St8tl4eaMHEfFM12WKDA0FOW3VDm4/HkKQyVhT4fPwh5G7voPlHEk5HWjJkqeuYmfKTMTdlllpBFFL1bjXnDkyZUyYpJYi6lMtIOCUsoqDezp6Or3YgW6YpC0qSoJvBUsKUCUhS2KCoOLwvACiv5tUQ9mn5QVMKUIRKCiSqauU6CQAlwkTAsUFAoB9ojYwzvTW0ja2lis2SpMsES5UtDqvm6kB1V0jtNTXfFG+1DIirROkK7WXLloQsrvOSGLghIGGokkARe7db5chF6csJAGJxLD+VIqTuEZNnCsZTtwMyYizyJaAkBZZakFQUSkNdUVulrpIAKTU0i1RTcrkVRpRO2RLKcnyUlAPbTwrWCEy/YUA7h7iBj/ADNri+ZCSBKGqKplmaFrliWpNxLo7MYgIIulWtqlhueuq5ZPTdlpBpsG3nFDSMr2BhVsb5nYka/IfNod1iYYAe/e3l5w7d144RklodeOzygQbm7wECDdAGFI+YA9R84cB19RAI2Pz+OIgp491YIRFXyLesNpj5HoQX6DeZhwGt4QiBzxyeJtnLlYum8QggKULikqCd91Sm3tFYs5s6RdNqmBQ+/24UGLYCWvZhfViK1jQlIcEVrr190V+2ZrpWpwOuMaWDxuqjlZDUp5tpiOXsnmZa5/YBa0FbhaklL3gCSXw0id+6LElaBKTecEVuh3cD2WArqY0a6FAkxo5zRRtg2jNNJAanfFiePhK1wRpuJGZhqBSkFLKxYUZ8cKCrnnF5fbX047IickZGTJwDnrxiUO71p10YzK81Od0SxVkLXtPA064RnOWPezv61/qMaMRRm5YRRs4rAUrUUhSioknmXowhlOLckkaWAxNOg5Ob3opGUYk8yven8vrAn5IUv+VQiRzZyWqVNdjVsRs+sdVVxdJ4J0r/2/JkVv71863GloIYActXhSH4au8bN8MlqpQ8h6gecel1+vIvHJMnOe3WRMxCkKDgguOO2KvbstWySOzHZqagmFJKm1PpMVNr14tFvO4CPCdZErqWPIekT0K7p9w2UbmdTMnTpqVTFlS1kMFKqSVUSmtACoigYbo759u/ZZQWqQZiVIAlr0igXgHTMQH0r26oLaosuW8lomyrvs3VOyTU0KSCxoCCcGIipyM31HRbRDUVrajqGBVvxjRo4qLi3Ir1aLk1yOjNjJBWEqYhtRbyeLxLRdDVGrCOHJNiKEinlTrdEgEjceHwEZteo5yLMVZB6+jVh3WzyekNvDVXgPhTvh46wiuEV/h3iFCrt8YUIQp1AW7vGAodcoUKHCCK6ziR3QljcO6BCg8QHpLS4+FNbR5zQ28gGp3CFCgAHNgMPr84CA/jChQggAq2DpJpuLQbtNffyrChQmAJRSPCdZ0khw9evOFCgreEP7CjY7jAw2VZ03SpgCCfCFCg3YB8tbhL6+Ox9ZhyjovwpChQGEU0t1uhwLk7mbmIEKEIVxxWrtSGXQCQMAHgwoQgpS4fn08AY8fWFChBHKDNyHjBTq1cOMCFDQDwYEKFAAf//Z"/>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7" name="Google Shape;197;p30" descr="http://www.mitchellteachers.org/USHistory/CausesoftheAmericanRevolution/ToDeclareIndependenceorNot/images/TchartLoyalistPatriotsTrans.jpg"/>
          <p:cNvPicPr preferRelativeResize="0"/>
          <p:nvPr/>
        </p:nvPicPr>
        <p:blipFill rotWithShape="1">
          <a:blip r:embed="rId3">
            <a:alphaModFix/>
          </a:blip>
          <a:srcRect/>
          <a:stretch/>
        </p:blipFill>
        <p:spPr>
          <a:xfrm>
            <a:off x="5857875" y="7925"/>
            <a:ext cx="3268525" cy="67815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endParaRPr sz="4400" b="0" i="0" u="none" strike="noStrike" cap="none">
              <a:solidFill>
                <a:schemeClr val="dk1"/>
              </a:solidFill>
              <a:latin typeface="Calibri"/>
              <a:ea typeface="Calibri"/>
              <a:cs typeface="Calibri"/>
              <a:sym typeface="Calibri"/>
            </a:endParaRPr>
          </a:p>
        </p:txBody>
      </p:sp>
      <p:sp>
        <p:nvSpPr>
          <p:cNvPr id="211" name="Google Shape;211;p32"/>
          <p:cNvSpPr txBox="1">
            <a:spLocks noGrp="1"/>
          </p:cNvSpPr>
          <p:nvPr>
            <p:ph type="body" idx="1"/>
          </p:nvPr>
        </p:nvSpPr>
        <p:spPr>
          <a:xfrm>
            <a:off x="0" y="2819400"/>
            <a:ext cx="9144000" cy="4038600"/>
          </a:xfrm>
          <a:prstGeom prst="rect">
            <a:avLst/>
          </a:prstGeom>
          <a:noFill/>
          <a:ln>
            <a:noFill/>
          </a:ln>
        </p:spPr>
        <p:txBody>
          <a:bodyPr spcFirstLastPara="1" wrap="square" lIns="91425" tIns="45700" rIns="91425" bIns="45700" anchor="t" anchorCtr="0">
            <a:noAutofit/>
          </a:bodyPr>
          <a:lstStyle/>
          <a:p>
            <a:pPr marL="342900" marR="0" lvl="0" indent="-326390" algn="l" rtl="0">
              <a:lnSpc>
                <a:spcPct val="80000"/>
              </a:lnSpc>
              <a:spcBef>
                <a:spcPts val="0"/>
              </a:spcBef>
              <a:spcAft>
                <a:spcPts val="0"/>
              </a:spcAft>
              <a:buClr>
                <a:schemeClr val="dk1"/>
              </a:buClr>
              <a:buSzPts val="2700"/>
              <a:buFont typeface="Arial"/>
              <a:buChar char="•"/>
            </a:pPr>
            <a:r>
              <a:rPr lang="en-ZW" sz="2700" b="1" i="0" u="none" strike="noStrike" cap="none">
                <a:solidFill>
                  <a:schemeClr val="dk1"/>
                </a:solidFill>
                <a:latin typeface="Calibri"/>
                <a:ea typeface="Calibri"/>
                <a:cs typeface="Calibri"/>
                <a:sym typeface="Calibri"/>
              </a:rPr>
              <a:t>E.</a:t>
            </a:r>
            <a:r>
              <a:rPr lang="en-ZW" sz="2700" b="0" i="0" u="none" strike="noStrike" cap="none">
                <a:solidFill>
                  <a:schemeClr val="dk1"/>
                </a:solidFill>
                <a:latin typeface="Calibri"/>
                <a:ea typeface="Calibri"/>
                <a:cs typeface="Calibri"/>
                <a:sym typeface="Calibri"/>
              </a:rPr>
              <a:t> The Patriots had some advantages over the British troops. </a:t>
            </a:r>
            <a:endParaRPr sz="2700" b="0" i="0" u="none" strike="noStrike" cap="none">
              <a:solidFill>
                <a:schemeClr val="dk1"/>
              </a:solidFill>
              <a:latin typeface="Calibri"/>
              <a:ea typeface="Calibri"/>
              <a:cs typeface="Calibri"/>
              <a:sym typeface="Calibri"/>
            </a:endParaRPr>
          </a:p>
          <a:p>
            <a:pPr marL="342900" marR="0" lvl="0" indent="-326390" algn="l" rtl="0">
              <a:lnSpc>
                <a:spcPct val="80000"/>
              </a:lnSpc>
              <a:spcBef>
                <a:spcPts val="592"/>
              </a:spcBef>
              <a:spcAft>
                <a:spcPts val="0"/>
              </a:spcAft>
              <a:buClr>
                <a:schemeClr val="dk1"/>
              </a:buClr>
              <a:buSzPts val="2700"/>
              <a:buFont typeface="Arial"/>
              <a:buChar char="•"/>
            </a:pPr>
            <a:r>
              <a:rPr lang="en-ZW" sz="2700" b="1" i="0" u="none" strike="noStrike" cap="none">
                <a:solidFill>
                  <a:schemeClr val="dk1"/>
                </a:solidFill>
                <a:latin typeface="Calibri"/>
                <a:ea typeface="Calibri"/>
                <a:cs typeface="Calibri"/>
                <a:sym typeface="Calibri"/>
              </a:rPr>
              <a:t>1.</a:t>
            </a:r>
            <a:r>
              <a:rPr lang="en-ZW" sz="2700" b="0" i="0" u="none" strike="noStrike" cap="none">
                <a:solidFill>
                  <a:schemeClr val="dk1"/>
                </a:solidFill>
                <a:latin typeface="Calibri"/>
                <a:ea typeface="Calibri"/>
                <a:cs typeface="Calibri"/>
                <a:sym typeface="Calibri"/>
              </a:rPr>
              <a:t> They fought on their own ground, not 3,000 miles from home.</a:t>
            </a:r>
            <a:endParaRPr sz="2700" b="0" i="0" u="none" strike="noStrike" cap="none">
              <a:solidFill>
                <a:schemeClr val="dk1"/>
              </a:solidFill>
              <a:latin typeface="Calibri"/>
              <a:ea typeface="Calibri"/>
              <a:cs typeface="Calibri"/>
              <a:sym typeface="Calibri"/>
            </a:endParaRPr>
          </a:p>
          <a:p>
            <a:pPr marL="342900" marR="0" lvl="0" indent="-326390" algn="l" rtl="0">
              <a:lnSpc>
                <a:spcPct val="80000"/>
              </a:lnSpc>
              <a:spcBef>
                <a:spcPts val="592"/>
              </a:spcBef>
              <a:spcAft>
                <a:spcPts val="0"/>
              </a:spcAft>
              <a:buClr>
                <a:schemeClr val="dk1"/>
              </a:buClr>
              <a:buSzPts val="2700"/>
              <a:buFont typeface="Arial"/>
              <a:buChar char="•"/>
            </a:pPr>
            <a:r>
              <a:rPr lang="en-ZW" sz="2700" b="1" i="0" u="none" strike="noStrike" cap="none">
                <a:solidFill>
                  <a:schemeClr val="dk1"/>
                </a:solidFill>
                <a:latin typeface="Calibri"/>
                <a:ea typeface="Calibri"/>
                <a:cs typeface="Calibri"/>
                <a:sym typeface="Calibri"/>
              </a:rPr>
              <a:t>2.</a:t>
            </a:r>
            <a:r>
              <a:rPr lang="en-ZW" sz="2700" b="0" i="0" u="none" strike="noStrike" cap="none">
                <a:solidFill>
                  <a:schemeClr val="dk1"/>
                </a:solidFill>
                <a:latin typeface="Calibri"/>
                <a:ea typeface="Calibri"/>
                <a:cs typeface="Calibri"/>
                <a:sym typeface="Calibri"/>
              </a:rPr>
              <a:t> They had a personal stake in fighting to protect the freedom of their own land as opposed to the Hessian mercenaries, or hired soldiers, who fought for the British for money.</a:t>
            </a:r>
            <a:endParaRPr sz="2700" b="0" i="0" u="none" strike="noStrike" cap="none">
              <a:solidFill>
                <a:schemeClr val="dk1"/>
              </a:solidFill>
              <a:latin typeface="Calibri"/>
              <a:ea typeface="Calibri"/>
              <a:cs typeface="Calibri"/>
              <a:sym typeface="Calibri"/>
            </a:endParaRPr>
          </a:p>
          <a:p>
            <a:pPr marL="342900" marR="0" lvl="0" indent="-326390" algn="l" rtl="0">
              <a:lnSpc>
                <a:spcPct val="80000"/>
              </a:lnSpc>
              <a:spcBef>
                <a:spcPts val="592"/>
              </a:spcBef>
              <a:spcAft>
                <a:spcPts val="0"/>
              </a:spcAft>
              <a:buClr>
                <a:schemeClr val="dk1"/>
              </a:buClr>
              <a:buSzPts val="2700"/>
              <a:buFont typeface="Arial"/>
              <a:buChar char="•"/>
            </a:pPr>
            <a:r>
              <a:rPr lang="en-ZW" sz="2700" b="1" i="0" u="none" strike="noStrike" cap="none">
                <a:solidFill>
                  <a:schemeClr val="dk1"/>
                </a:solidFill>
                <a:latin typeface="Calibri"/>
                <a:ea typeface="Calibri"/>
                <a:cs typeface="Calibri"/>
                <a:sym typeface="Calibri"/>
              </a:rPr>
              <a:t>3.</a:t>
            </a:r>
            <a:r>
              <a:rPr lang="en-ZW" sz="2700" b="0" i="0" u="none" strike="noStrike" cap="none">
                <a:solidFill>
                  <a:schemeClr val="dk1"/>
                </a:solidFill>
                <a:latin typeface="Calibri"/>
                <a:ea typeface="Calibri"/>
                <a:cs typeface="Calibri"/>
                <a:sym typeface="Calibri"/>
              </a:rPr>
              <a:t> George Washington was a leader with courage, honesty, and determination.</a:t>
            </a:r>
            <a:endParaRPr sz="2700" b="0" i="0" u="none" strike="noStrike" cap="none">
              <a:solidFill>
                <a:schemeClr val="dk1"/>
              </a:solidFill>
              <a:latin typeface="Calibri"/>
              <a:ea typeface="Calibri"/>
              <a:cs typeface="Calibri"/>
              <a:sym typeface="Calibri"/>
            </a:endParaRPr>
          </a:p>
          <a:p>
            <a:pPr marL="342900" marR="0" lvl="0" indent="-154940" algn="l" rtl="0">
              <a:lnSpc>
                <a:spcPct val="80000"/>
              </a:lnSpc>
              <a:spcBef>
                <a:spcPts val="592"/>
              </a:spcBef>
              <a:spcAft>
                <a:spcPts val="0"/>
              </a:spcAft>
              <a:buClr>
                <a:schemeClr val="dk1"/>
              </a:buClr>
              <a:buSzPts val="2960"/>
              <a:buFont typeface="Arial"/>
              <a:buNone/>
            </a:pPr>
            <a:endParaRPr sz="2960" b="0" i="0" u="none" strike="noStrike" cap="none">
              <a:solidFill>
                <a:schemeClr val="dk1"/>
              </a:solidFill>
              <a:latin typeface="Calibri"/>
              <a:ea typeface="Calibri"/>
              <a:cs typeface="Calibri"/>
              <a:sym typeface="Calibri"/>
            </a:endParaRPr>
          </a:p>
        </p:txBody>
      </p:sp>
      <p:pic>
        <p:nvPicPr>
          <p:cNvPr id="212" name="Google Shape;212;p32" descr="https://i.ytimg.com/vi/HcdBMTGa3U4/hqdefault.jpg"/>
          <p:cNvPicPr preferRelativeResize="0"/>
          <p:nvPr/>
        </p:nvPicPr>
        <p:blipFill rotWithShape="1">
          <a:blip r:embed="rId3">
            <a:alphaModFix/>
          </a:blip>
          <a:srcRect/>
          <a:stretch/>
        </p:blipFill>
        <p:spPr>
          <a:xfrm>
            <a:off x="1676400" y="1"/>
            <a:ext cx="4572000" cy="281658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endParaRPr sz="4400" b="0" i="0" u="none" strike="noStrike" cap="none">
              <a:solidFill>
                <a:schemeClr val="dk1"/>
              </a:solidFill>
              <a:latin typeface="Calibri"/>
              <a:ea typeface="Calibri"/>
              <a:cs typeface="Calibri"/>
              <a:sym typeface="Calibri"/>
            </a:endParaRPr>
          </a:p>
        </p:txBody>
      </p:sp>
      <p:sp>
        <p:nvSpPr>
          <p:cNvPr id="218" name="Google Shape;218;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219" name="Google Shape;219;p33" descr="http://missdiazclass.weebly.com/uploads/2/2/1/0/22105526/8693396_orig.png"/>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endParaRPr sz="4400" b="0" i="0" u="none" strike="noStrike" cap="none">
              <a:solidFill>
                <a:schemeClr val="dk1"/>
              </a:solidFill>
              <a:latin typeface="Calibri"/>
              <a:ea typeface="Calibri"/>
              <a:cs typeface="Calibri"/>
              <a:sym typeface="Calibri"/>
            </a:endParaRPr>
          </a:p>
        </p:txBody>
      </p:sp>
      <p:sp>
        <p:nvSpPr>
          <p:cNvPr id="225" name="Google Shape;225;p34"/>
          <p:cNvSpPr txBox="1">
            <a:spLocks noGrp="1"/>
          </p:cNvSpPr>
          <p:nvPr>
            <p:ph type="body" idx="1"/>
          </p:nvPr>
        </p:nvSpPr>
        <p:spPr>
          <a:xfrm>
            <a:off x="-6264" y="2353958"/>
            <a:ext cx="9150263"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ZW" sz="3200" b="1" i="0" u="none" strike="noStrike" cap="none">
                <a:solidFill>
                  <a:schemeClr val="dk1"/>
                </a:solidFill>
                <a:latin typeface="Calibri"/>
                <a:ea typeface="Calibri"/>
                <a:cs typeface="Calibri"/>
                <a:sym typeface="Calibri"/>
              </a:rPr>
              <a:t>F.</a:t>
            </a:r>
            <a:r>
              <a:rPr lang="en-ZW" sz="3200" b="0" i="0" u="none" strike="noStrike" cap="none">
                <a:solidFill>
                  <a:schemeClr val="dk1"/>
                </a:solidFill>
                <a:latin typeface="Calibri"/>
                <a:ea typeface="Calibri"/>
                <a:cs typeface="Calibri"/>
                <a:sym typeface="Calibri"/>
              </a:rPr>
              <a:t> Raising an army was difficult. Congress had trouble enlisting soldiers and raising money to fight the war. The Americans had militias, not a regular army. Soldiers usually signed up for one year of service. The Congress offered a three-year term, or length of service, but the one-year enlistment was most common.</a:t>
            </a: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ZW" sz="3200" b="1" i="0" u="none" strike="noStrike" cap="none">
                <a:solidFill>
                  <a:schemeClr val="dk1"/>
                </a:solidFill>
                <a:latin typeface="Calibri"/>
                <a:ea typeface="Calibri"/>
                <a:cs typeface="Calibri"/>
                <a:sym typeface="Calibri"/>
              </a:rPr>
              <a:t>G.</a:t>
            </a:r>
            <a:r>
              <a:rPr lang="en-ZW" sz="3200" b="0" i="0" u="none" strike="noStrike" cap="none">
                <a:solidFill>
                  <a:schemeClr val="dk1"/>
                </a:solidFill>
                <a:latin typeface="Calibri"/>
                <a:ea typeface="Calibri"/>
                <a:cs typeface="Calibri"/>
                <a:sym typeface="Calibri"/>
              </a:rPr>
              <a:t> Some women also fought in the war as Patriots.</a:t>
            </a:r>
            <a:endParaRPr sz="3200" b="0" i="0" u="none" strike="noStrike" cap="none">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226" name="Google Shape;226;p34" descr="http://www.watertown.k12.ma.us/cunniff/americanhistorycentral/Graphic_Images/08_War_Independence/07_Women_and_the_War/mollypitcher.jpg"/>
          <p:cNvPicPr preferRelativeResize="0"/>
          <p:nvPr/>
        </p:nvPicPr>
        <p:blipFill rotWithShape="1">
          <a:blip r:embed="rId3">
            <a:alphaModFix/>
          </a:blip>
          <a:srcRect/>
          <a:stretch/>
        </p:blipFill>
        <p:spPr>
          <a:xfrm>
            <a:off x="2632075" y="-11"/>
            <a:ext cx="4228205" cy="251275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endParaRPr sz="4400" b="0" i="0" u="none" strike="noStrike" cap="none">
              <a:solidFill>
                <a:schemeClr val="dk1"/>
              </a:solidFill>
              <a:latin typeface="Calibri"/>
              <a:ea typeface="Calibri"/>
              <a:cs typeface="Calibri"/>
              <a:sym typeface="Calibri"/>
            </a:endParaRPr>
          </a:p>
        </p:txBody>
      </p:sp>
      <p:sp>
        <p:nvSpPr>
          <p:cNvPr id="232" name="Google Shape;232;p35"/>
          <p:cNvSpPr txBox="1">
            <a:spLocks noGrp="1"/>
          </p:cNvSpPr>
          <p:nvPr>
            <p:ph type="body" idx="1"/>
          </p:nvPr>
        </p:nvSpPr>
        <p:spPr>
          <a:xfrm>
            <a:off x="3276600" y="458475"/>
            <a:ext cx="5867400" cy="4078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60"/>
              <a:buFont typeface="Arial"/>
              <a:buChar char="•"/>
            </a:pPr>
            <a:r>
              <a:rPr lang="en-ZW" sz="2960" b="1" i="0" u="none" strike="noStrike" cap="none">
                <a:solidFill>
                  <a:schemeClr val="dk1"/>
                </a:solidFill>
                <a:latin typeface="Calibri"/>
                <a:ea typeface="Calibri"/>
                <a:cs typeface="Calibri"/>
                <a:sym typeface="Calibri"/>
              </a:rPr>
              <a:t>Fighting</a:t>
            </a:r>
            <a:r>
              <a:rPr lang="en-ZW" sz="2960" b="0" i="0" u="none" strike="noStrike" cap="none">
                <a:solidFill>
                  <a:schemeClr val="dk1"/>
                </a:solidFill>
                <a:latin typeface="Calibri"/>
                <a:ea typeface="Calibri"/>
                <a:cs typeface="Calibri"/>
                <a:sym typeface="Calibri"/>
              </a:rPr>
              <a:t> </a:t>
            </a:r>
            <a:r>
              <a:rPr lang="en-ZW" sz="2960" b="1" i="0" u="none" strike="noStrike" cap="none">
                <a:solidFill>
                  <a:schemeClr val="dk1"/>
                </a:solidFill>
                <a:latin typeface="Calibri"/>
                <a:ea typeface="Calibri"/>
                <a:cs typeface="Calibri"/>
                <a:sym typeface="Calibri"/>
              </a:rPr>
              <a:t>in</a:t>
            </a:r>
            <a:r>
              <a:rPr lang="en-ZW" sz="2960" b="0" i="0" u="none" strike="noStrike" cap="none">
                <a:solidFill>
                  <a:schemeClr val="dk1"/>
                </a:solidFill>
                <a:latin typeface="Calibri"/>
                <a:ea typeface="Calibri"/>
                <a:cs typeface="Calibri"/>
                <a:sym typeface="Calibri"/>
              </a:rPr>
              <a:t> </a:t>
            </a:r>
            <a:r>
              <a:rPr lang="en-ZW" sz="2960" b="1" i="0" u="none" strike="noStrike" cap="none">
                <a:solidFill>
                  <a:schemeClr val="dk1"/>
                </a:solidFill>
                <a:latin typeface="Calibri"/>
                <a:ea typeface="Calibri"/>
                <a:cs typeface="Calibri"/>
                <a:sym typeface="Calibri"/>
              </a:rPr>
              <a:t>New</a:t>
            </a:r>
            <a:r>
              <a:rPr lang="en-ZW" sz="2960" b="0" i="0" u="none" strike="noStrike" cap="none">
                <a:solidFill>
                  <a:schemeClr val="dk1"/>
                </a:solidFill>
                <a:latin typeface="Calibri"/>
                <a:ea typeface="Calibri"/>
                <a:cs typeface="Calibri"/>
                <a:sym typeface="Calibri"/>
              </a:rPr>
              <a:t> </a:t>
            </a:r>
            <a:r>
              <a:rPr lang="en-ZW" sz="2960" b="1" i="0" u="none" strike="noStrike" cap="none">
                <a:solidFill>
                  <a:schemeClr val="dk1"/>
                </a:solidFill>
                <a:latin typeface="Calibri"/>
                <a:ea typeface="Calibri"/>
                <a:cs typeface="Calibri"/>
                <a:sym typeface="Calibri"/>
              </a:rPr>
              <a:t>York</a:t>
            </a:r>
            <a:r>
              <a:rPr lang="en-ZW" sz="2960" b="0" i="0" u="none" strike="noStrike" cap="none">
                <a:solidFill>
                  <a:schemeClr val="dk1"/>
                </a:solidFill>
                <a:latin typeface="Calibri"/>
                <a:ea typeface="Calibri"/>
                <a:cs typeface="Calibri"/>
                <a:sym typeface="Calibri"/>
              </a:rPr>
              <a:t> </a:t>
            </a:r>
            <a:endParaRPr sz="296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592"/>
              </a:spcBef>
              <a:spcAft>
                <a:spcPts val="0"/>
              </a:spcAft>
              <a:buClr>
                <a:schemeClr val="dk1"/>
              </a:buClr>
              <a:buSzPts val="2960"/>
              <a:buFont typeface="Arial"/>
              <a:buChar char="•"/>
            </a:pPr>
            <a:r>
              <a:rPr lang="en-ZW" sz="2960" b="1" i="0" u="none" strike="noStrike" cap="none">
                <a:solidFill>
                  <a:schemeClr val="dk1"/>
                </a:solidFill>
                <a:latin typeface="Calibri"/>
                <a:ea typeface="Calibri"/>
                <a:cs typeface="Calibri"/>
                <a:sym typeface="Calibri"/>
              </a:rPr>
              <a:t>A.</a:t>
            </a:r>
            <a:r>
              <a:rPr lang="en-ZW" sz="2960" b="0" i="0" u="none" strike="noStrike" cap="none">
                <a:solidFill>
                  <a:schemeClr val="dk1"/>
                </a:solidFill>
                <a:latin typeface="Calibri"/>
                <a:ea typeface="Calibri"/>
                <a:cs typeface="Calibri"/>
                <a:sym typeface="Calibri"/>
              </a:rPr>
              <a:t> The British troops outnumbered the Americans. During the summer of 1777, Britain sent 32,000 troops to fight in America. The British hoped to win an early victory.</a:t>
            </a:r>
            <a:endParaRPr sz="296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592"/>
              </a:spcBef>
              <a:spcAft>
                <a:spcPts val="0"/>
              </a:spcAft>
              <a:buClr>
                <a:schemeClr val="dk1"/>
              </a:buClr>
              <a:buSzPts val="2960"/>
              <a:buFont typeface="Arial"/>
              <a:buChar char="•"/>
            </a:pPr>
            <a:endParaRPr sz="2960" b="0" i="0" u="none" strike="noStrike" cap="none">
              <a:solidFill>
                <a:schemeClr val="dk1"/>
              </a:solidFill>
              <a:latin typeface="Calibri"/>
              <a:ea typeface="Calibri"/>
              <a:cs typeface="Calibri"/>
              <a:sym typeface="Calibri"/>
            </a:endParaRPr>
          </a:p>
        </p:txBody>
      </p:sp>
      <p:pic>
        <p:nvPicPr>
          <p:cNvPr id="233" name="Google Shape;233;p35" descr="http://s.hswstatic.com/gif/willow/revolutionary-war-history2.gif"/>
          <p:cNvPicPr preferRelativeResize="0"/>
          <p:nvPr/>
        </p:nvPicPr>
        <p:blipFill rotWithShape="1">
          <a:blip r:embed="rId3">
            <a:alphaModFix/>
          </a:blip>
          <a:srcRect/>
          <a:stretch/>
        </p:blipFill>
        <p:spPr>
          <a:xfrm>
            <a:off x="0" y="0"/>
            <a:ext cx="3571875" cy="3838575"/>
          </a:xfrm>
          <a:prstGeom prst="rect">
            <a:avLst/>
          </a:prstGeom>
          <a:noFill/>
          <a:ln>
            <a:noFill/>
          </a:ln>
        </p:spPr>
      </p:pic>
      <p:sp>
        <p:nvSpPr>
          <p:cNvPr id="234" name="Google Shape;234;p35"/>
          <p:cNvSpPr txBox="1"/>
          <p:nvPr/>
        </p:nvSpPr>
        <p:spPr>
          <a:xfrm>
            <a:off x="0" y="3838575"/>
            <a:ext cx="9144000" cy="2359800"/>
          </a:xfrm>
          <a:prstGeom prst="rect">
            <a:avLst/>
          </a:prstGeom>
          <a:noFill/>
          <a:ln>
            <a:noFill/>
          </a:ln>
        </p:spPr>
        <p:txBody>
          <a:bodyPr spcFirstLastPara="1" wrap="square" lIns="91425" tIns="91425" rIns="91425" bIns="91425" anchor="t" anchorCtr="0">
            <a:noAutofit/>
          </a:bodyPr>
          <a:lstStyle/>
          <a:p>
            <a:pPr marL="342900" lvl="0" indent="-342900" algn="l" rtl="0">
              <a:lnSpc>
                <a:spcPct val="80000"/>
              </a:lnSpc>
              <a:spcBef>
                <a:spcPts val="592"/>
              </a:spcBef>
              <a:spcAft>
                <a:spcPts val="0"/>
              </a:spcAft>
              <a:buClr>
                <a:schemeClr val="dk1"/>
              </a:buClr>
              <a:buSzPts val="2960"/>
              <a:buChar char="•"/>
            </a:pPr>
            <a:r>
              <a:rPr lang="en-ZW" sz="2960" b="1">
                <a:solidFill>
                  <a:schemeClr val="dk1"/>
                </a:solidFill>
                <a:latin typeface="Calibri"/>
                <a:ea typeface="Calibri"/>
                <a:cs typeface="Calibri"/>
                <a:sym typeface="Calibri"/>
              </a:rPr>
              <a:t>B.</a:t>
            </a:r>
            <a:r>
              <a:rPr lang="en-ZW" sz="2960">
                <a:solidFill>
                  <a:schemeClr val="dk1"/>
                </a:solidFill>
                <a:latin typeface="Calibri"/>
                <a:ea typeface="Calibri"/>
                <a:cs typeface="Calibri"/>
                <a:sym typeface="Calibri"/>
              </a:rPr>
              <a:t> The British defeated the Continental Army at the Battle of Long Island in August. Nathan Hale became a hero for America. He was discovered as a spy and hanged. After the defeat, Washington retreated to Manhattan and then across New Jersey into Pennsylvania, pursued by the British.</a:t>
            </a:r>
            <a:endParaRPr sz="296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710</Words>
  <Application>Microsoft Macintosh PowerPoint</Application>
  <PresentationFormat>On-screen Show (4:3)</PresentationFormat>
  <Paragraphs>32</Paragraphs>
  <Slides>16</Slides>
  <Notes>16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Question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Kahn</cp:lastModifiedBy>
  <cp:revision>2</cp:revision>
  <dcterms:modified xsi:type="dcterms:W3CDTF">2018-11-28T01:23:20Z</dcterms:modified>
</cp:coreProperties>
</file>